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8288000" cy="10287000"/>
  <p:notesSz cx="6858000" cy="9144000"/>
  <p:embeddedFontLst>
    <p:embeddedFont>
      <p:font typeface="Calibri (MS)" panose="020B0604020202020204" charset="0"/>
      <p:regular r:id="rId13"/>
    </p:embeddedFont>
    <p:embeddedFont>
      <p:font typeface="Calibri (MS) Bold" panose="020B0604020202020204" charset="0"/>
      <p:regular r:id="rId14"/>
    </p:embeddedFont>
    <p:embeddedFont>
      <p:font typeface="Canva Sans Bold" panose="020B0604020202020204" charset="0"/>
      <p:regular r:id="rId1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4" d="100"/>
          <a:sy n="44" d="100"/>
        </p:scale>
        <p:origin x="660" y="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5/15/2026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5/15/2026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5/15/2026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5/15/2026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5/15/2026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hyperlink" Target="https://www.northamptonshiretalking.co.uk"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GB"/>
          </a:p>
        </p:txBody>
      </p:sp>
      <p:sp>
        <p:nvSpPr>
          <p:cNvPr id="3" name="Freeform 3"/>
          <p:cNvSpPr/>
          <p:nvPr/>
        </p:nvSpPr>
        <p:spPr>
          <a:xfrm>
            <a:off x="11540698" y="0"/>
            <a:ext cx="6747302" cy="4191993"/>
          </a:xfrm>
          <a:custGeom>
            <a:avLst/>
            <a:gdLst/>
            <a:ahLst/>
            <a:cxnLst/>
            <a:rect l="l" t="t" r="r" b="b"/>
            <a:pathLst>
              <a:path w="6747302" h="4191993">
                <a:moveTo>
                  <a:pt x="0" y="0"/>
                </a:moveTo>
                <a:lnTo>
                  <a:pt x="6747302" y="0"/>
                </a:lnTo>
                <a:lnTo>
                  <a:pt x="6747302" y="4191993"/>
                </a:lnTo>
                <a:lnTo>
                  <a:pt x="0" y="4191993"/>
                </a:lnTo>
                <a:lnTo>
                  <a:pt x="0" y="0"/>
                </a:lnTo>
                <a:close/>
              </a:path>
            </a:pathLst>
          </a:custGeom>
          <a:blipFill>
            <a:blip r:embed="rId3"/>
            <a:stretch>
              <a:fillRect t="-7373" b="-7373"/>
            </a:stretch>
          </a:blipFill>
        </p:spPr>
        <p:txBody>
          <a:bodyPr/>
          <a:lstStyle/>
          <a:p>
            <a:endParaRPr lang="en-GB"/>
          </a:p>
        </p:txBody>
      </p:sp>
      <p:sp>
        <p:nvSpPr>
          <p:cNvPr id="4" name="TextBox 4"/>
          <p:cNvSpPr txBox="1"/>
          <p:nvPr/>
        </p:nvSpPr>
        <p:spPr>
          <a:xfrm>
            <a:off x="6477000" y="4686300"/>
            <a:ext cx="10596464" cy="2083776"/>
          </a:xfrm>
          <a:prstGeom prst="rect">
            <a:avLst/>
          </a:prstGeom>
        </p:spPr>
        <p:txBody>
          <a:bodyPr wrap="square" lIns="0" tIns="0" rIns="0" bIns="0" rtlCol="0" anchor="t">
            <a:spAutoFit/>
          </a:bodyPr>
          <a:lstStyle/>
          <a:p>
            <a:pPr algn="ctr">
              <a:lnSpc>
                <a:spcPts val="8400"/>
              </a:lnSpc>
            </a:pPr>
            <a:r>
              <a:rPr lang="en-US" sz="6000" b="1" dirty="0">
                <a:solidFill>
                  <a:srgbClr val="000000"/>
                </a:solidFill>
                <a:latin typeface="Canva Sans Bold"/>
                <a:ea typeface="Canva Sans Bold"/>
                <a:cs typeface="Canva Sans Bold"/>
                <a:sym typeface="Canva Sans Bold"/>
              </a:rPr>
              <a:t>Northamptonshire </a:t>
            </a:r>
          </a:p>
          <a:p>
            <a:pPr algn="ctr">
              <a:lnSpc>
                <a:spcPts val="8400"/>
              </a:lnSpc>
            </a:pPr>
            <a:r>
              <a:rPr lang="en-US" sz="6000" b="1" dirty="0">
                <a:solidFill>
                  <a:srgbClr val="000000"/>
                </a:solidFill>
                <a:latin typeface="Canva Sans Bold"/>
                <a:ea typeface="Canva Sans Bold"/>
                <a:cs typeface="Canva Sans Bold"/>
                <a:sym typeface="Canva Sans Bold"/>
              </a:rPr>
              <a:t>Talking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2573522"/>
            <a:chOff x="0" y="0"/>
            <a:chExt cx="24384000" cy="3431362"/>
          </a:xfrm>
        </p:grpSpPr>
        <p:sp>
          <p:nvSpPr>
            <p:cNvPr id="3" name="Freeform 3"/>
            <p:cNvSpPr/>
            <p:nvPr/>
          </p:nvSpPr>
          <p:spPr>
            <a:xfrm>
              <a:off x="0" y="0"/>
              <a:ext cx="24384000" cy="3431413"/>
            </a:xfrm>
            <a:custGeom>
              <a:avLst/>
              <a:gdLst/>
              <a:ahLst/>
              <a:cxnLst/>
              <a:rect l="l" t="t" r="r" b="b"/>
              <a:pathLst>
                <a:path w="24384000" h="3431413">
                  <a:moveTo>
                    <a:pt x="0" y="0"/>
                  </a:moveTo>
                  <a:lnTo>
                    <a:pt x="24384000" y="0"/>
                  </a:lnTo>
                  <a:lnTo>
                    <a:pt x="24384000" y="3431413"/>
                  </a:lnTo>
                  <a:lnTo>
                    <a:pt x="0" y="3431413"/>
                  </a:lnTo>
                  <a:close/>
                </a:path>
              </a:pathLst>
            </a:custGeom>
            <a:solidFill>
              <a:srgbClr val="131B4D"/>
            </a:solidFill>
          </p:spPr>
          <p:txBody>
            <a:bodyPr/>
            <a:lstStyle/>
            <a:p>
              <a:endParaRPr lang="en-GB"/>
            </a:p>
          </p:txBody>
        </p:sp>
      </p:grpSp>
      <p:sp>
        <p:nvSpPr>
          <p:cNvPr id="4" name="Freeform 4"/>
          <p:cNvSpPr/>
          <p:nvPr/>
        </p:nvSpPr>
        <p:spPr>
          <a:xfrm>
            <a:off x="14705276" y="9468031"/>
            <a:ext cx="3152537" cy="466449"/>
          </a:xfrm>
          <a:custGeom>
            <a:avLst/>
            <a:gdLst/>
            <a:ahLst/>
            <a:cxnLst/>
            <a:rect l="l" t="t" r="r" b="b"/>
            <a:pathLst>
              <a:path w="3152537" h="466449">
                <a:moveTo>
                  <a:pt x="0" y="0"/>
                </a:moveTo>
                <a:lnTo>
                  <a:pt x="3152537" y="0"/>
                </a:lnTo>
                <a:lnTo>
                  <a:pt x="3152537" y="466449"/>
                </a:lnTo>
                <a:lnTo>
                  <a:pt x="0" y="466449"/>
                </a:lnTo>
                <a:lnTo>
                  <a:pt x="0" y="0"/>
                </a:lnTo>
                <a:close/>
              </a:path>
            </a:pathLst>
          </a:custGeom>
          <a:blipFill>
            <a:blip r:embed="rId2"/>
            <a:stretch>
              <a:fillRect b="-95"/>
            </a:stretch>
          </a:blipFill>
        </p:spPr>
        <p:txBody>
          <a:bodyPr/>
          <a:lstStyle/>
          <a:p>
            <a:endParaRPr lang="en-GB"/>
          </a:p>
        </p:txBody>
      </p:sp>
      <p:sp>
        <p:nvSpPr>
          <p:cNvPr id="5" name="TextBox 5"/>
          <p:cNvSpPr txBox="1"/>
          <p:nvPr/>
        </p:nvSpPr>
        <p:spPr>
          <a:xfrm>
            <a:off x="1028700" y="2807894"/>
            <a:ext cx="16230600" cy="7036696"/>
          </a:xfrm>
          <a:prstGeom prst="rect">
            <a:avLst/>
          </a:prstGeom>
        </p:spPr>
        <p:txBody>
          <a:bodyPr lIns="0" tIns="0" rIns="0" bIns="0" rtlCol="0" anchor="t">
            <a:spAutoFit/>
          </a:bodyPr>
          <a:lstStyle/>
          <a:p>
            <a:pPr algn="l">
              <a:lnSpc>
                <a:spcPts val="3240"/>
              </a:lnSpc>
            </a:pPr>
            <a:r>
              <a:rPr lang="en-US" sz="3000">
                <a:solidFill>
                  <a:srgbClr val="000000"/>
                </a:solidFill>
                <a:latin typeface="Calibri (MS)"/>
                <a:ea typeface="Calibri (MS)"/>
                <a:cs typeface="Calibri (MS)"/>
                <a:sym typeface="Calibri (MS)"/>
              </a:rPr>
              <a:t>After signing up to Northamptonshire Talking, residents just need to activate their account</a:t>
            </a:r>
          </a:p>
          <a:p>
            <a:pPr algn="l">
              <a:lnSpc>
                <a:spcPts val="3240"/>
              </a:lnSpc>
            </a:pPr>
            <a:endParaRPr lang="en-US" sz="3000">
              <a:solidFill>
                <a:srgbClr val="000000"/>
              </a:solidFill>
              <a:latin typeface="Calibri (MS)"/>
              <a:ea typeface="Calibri (MS)"/>
              <a:cs typeface="Calibri (MS)"/>
              <a:sym typeface="Calibri (MS)"/>
            </a:endParaRPr>
          </a:p>
          <a:p>
            <a:pPr algn="l">
              <a:lnSpc>
                <a:spcPts val="3240"/>
              </a:lnSpc>
            </a:pPr>
            <a:r>
              <a:rPr lang="en-US" sz="3000" b="1">
                <a:solidFill>
                  <a:srgbClr val="000000"/>
                </a:solidFill>
                <a:latin typeface="Calibri (MS) Bold"/>
                <a:ea typeface="Calibri (MS) Bold"/>
                <a:cs typeface="Calibri (MS) Bold"/>
                <a:sym typeface="Calibri (MS) Bold"/>
              </a:rPr>
              <a:t>How activation works:</a:t>
            </a:r>
          </a:p>
          <a:p>
            <a:pPr marL="647700" lvl="1" indent="-323850" algn="l">
              <a:lnSpc>
                <a:spcPts val="3240"/>
              </a:lnSpc>
              <a:buFont typeface="Arial"/>
              <a:buChar char="•"/>
            </a:pPr>
            <a:r>
              <a:rPr lang="en-US" sz="3000">
                <a:solidFill>
                  <a:srgbClr val="000000"/>
                </a:solidFill>
                <a:latin typeface="Calibri (MS)"/>
                <a:ea typeface="Calibri (MS)"/>
                <a:cs typeface="Calibri (MS)"/>
                <a:sym typeface="Calibri (MS)"/>
              </a:rPr>
              <a:t>After registering, residents receive an activation email</a:t>
            </a:r>
          </a:p>
          <a:p>
            <a:pPr marL="647700" lvl="1" indent="-323850" algn="l">
              <a:lnSpc>
                <a:spcPts val="3240"/>
              </a:lnSpc>
              <a:buFont typeface="Arial"/>
              <a:buChar char="•"/>
            </a:pPr>
            <a:r>
              <a:rPr lang="en-US" sz="3000">
                <a:solidFill>
                  <a:srgbClr val="000000"/>
                </a:solidFill>
                <a:latin typeface="Calibri (MS)"/>
                <a:ea typeface="Calibri (MS)"/>
                <a:cs typeface="Calibri (MS)"/>
                <a:sym typeface="Calibri (MS)"/>
              </a:rPr>
              <a:t>They simply click the link in the email to confirm their account</a:t>
            </a:r>
          </a:p>
          <a:p>
            <a:pPr marL="647700" lvl="1" indent="-323850" algn="l">
              <a:lnSpc>
                <a:spcPts val="3240"/>
              </a:lnSpc>
              <a:buFont typeface="Arial"/>
              <a:buChar char="•"/>
            </a:pPr>
            <a:r>
              <a:rPr lang="en-US" sz="3000">
                <a:solidFill>
                  <a:srgbClr val="000000"/>
                </a:solidFill>
                <a:latin typeface="Calibri (MS)"/>
                <a:ea typeface="Calibri (MS)"/>
                <a:cs typeface="Calibri (MS)"/>
                <a:sym typeface="Calibri (MS)"/>
              </a:rPr>
              <a:t>Once activated, they can start receiving messages straight away</a:t>
            </a:r>
          </a:p>
          <a:p>
            <a:pPr algn="l">
              <a:lnSpc>
                <a:spcPts val="3240"/>
              </a:lnSpc>
            </a:pPr>
            <a:endParaRPr lang="en-US" sz="3000">
              <a:solidFill>
                <a:srgbClr val="000000"/>
              </a:solidFill>
              <a:latin typeface="Calibri (MS)"/>
              <a:ea typeface="Calibri (MS)"/>
              <a:cs typeface="Calibri (MS)"/>
              <a:sym typeface="Calibri (MS)"/>
            </a:endParaRPr>
          </a:p>
          <a:p>
            <a:pPr algn="l">
              <a:lnSpc>
                <a:spcPts val="3240"/>
              </a:lnSpc>
            </a:pPr>
            <a:r>
              <a:rPr lang="en-US" sz="3000" b="1">
                <a:solidFill>
                  <a:srgbClr val="000000"/>
                </a:solidFill>
                <a:latin typeface="Calibri (MS) Bold"/>
                <a:ea typeface="Calibri (MS) Bold"/>
                <a:cs typeface="Calibri (MS) Bold"/>
                <a:sym typeface="Calibri (MS) Bold"/>
              </a:rPr>
              <a:t>If the email doesn’t arrive:</a:t>
            </a:r>
          </a:p>
          <a:p>
            <a:pPr marL="647700" lvl="1" indent="-323850" algn="l">
              <a:lnSpc>
                <a:spcPts val="3240"/>
              </a:lnSpc>
              <a:buFont typeface="Arial"/>
              <a:buChar char="•"/>
            </a:pPr>
            <a:r>
              <a:rPr lang="en-US" sz="3000">
                <a:solidFill>
                  <a:srgbClr val="000000"/>
                </a:solidFill>
                <a:latin typeface="Calibri (MS)"/>
                <a:ea typeface="Calibri (MS)"/>
                <a:cs typeface="Calibri (MS)"/>
                <a:sym typeface="Calibri (MS)"/>
              </a:rPr>
              <a:t>Check junk or spam folders</a:t>
            </a:r>
          </a:p>
          <a:p>
            <a:pPr marL="647700" lvl="1" indent="-323850" algn="l">
              <a:lnSpc>
                <a:spcPts val="3240"/>
              </a:lnSpc>
              <a:buFont typeface="Arial"/>
              <a:buChar char="•"/>
            </a:pPr>
            <a:r>
              <a:rPr lang="en-US" sz="3000">
                <a:solidFill>
                  <a:srgbClr val="000000"/>
                </a:solidFill>
                <a:latin typeface="Calibri (MS)"/>
                <a:ea typeface="Calibri (MS)"/>
                <a:cs typeface="Calibri (MS)"/>
                <a:sym typeface="Calibri (MS)"/>
              </a:rPr>
              <a:t>Make sure the correct email address was entered</a:t>
            </a:r>
          </a:p>
          <a:p>
            <a:pPr marL="647700" lvl="1" indent="-323850" algn="l">
              <a:lnSpc>
                <a:spcPts val="3240"/>
              </a:lnSpc>
              <a:buFont typeface="Arial"/>
              <a:buChar char="•"/>
            </a:pPr>
            <a:r>
              <a:rPr lang="en-US" sz="3000">
                <a:solidFill>
                  <a:srgbClr val="000000"/>
                </a:solidFill>
                <a:latin typeface="Calibri (MS)"/>
                <a:ea typeface="Calibri (MS)"/>
                <a:cs typeface="Calibri (MS)"/>
                <a:sym typeface="Calibri (MS)"/>
              </a:rPr>
              <a:t>Activation emails are sent automatically and securely</a:t>
            </a:r>
          </a:p>
          <a:p>
            <a:pPr algn="l">
              <a:lnSpc>
                <a:spcPts val="3240"/>
              </a:lnSpc>
            </a:pPr>
            <a:endParaRPr lang="en-US" sz="3000">
              <a:solidFill>
                <a:srgbClr val="000000"/>
              </a:solidFill>
              <a:latin typeface="Calibri (MS)"/>
              <a:ea typeface="Calibri (MS)"/>
              <a:cs typeface="Calibri (MS)"/>
              <a:sym typeface="Calibri (MS)"/>
            </a:endParaRPr>
          </a:p>
          <a:p>
            <a:pPr algn="l">
              <a:lnSpc>
                <a:spcPts val="3240"/>
              </a:lnSpc>
            </a:pPr>
            <a:r>
              <a:rPr lang="en-US" sz="3000" b="1">
                <a:solidFill>
                  <a:srgbClr val="000000"/>
                </a:solidFill>
                <a:latin typeface="Calibri (MS) Bold"/>
                <a:ea typeface="Calibri (MS) Bold"/>
                <a:cs typeface="Calibri (MS) Bold"/>
                <a:sym typeface="Calibri (MS) Bold"/>
              </a:rPr>
              <a:t>Why activation is important:</a:t>
            </a:r>
          </a:p>
          <a:p>
            <a:pPr marL="647700" lvl="1" indent="-323850" algn="l">
              <a:lnSpc>
                <a:spcPts val="3240"/>
              </a:lnSpc>
              <a:buFont typeface="Arial"/>
              <a:buChar char="•"/>
            </a:pPr>
            <a:r>
              <a:rPr lang="en-US" sz="3000">
                <a:solidFill>
                  <a:srgbClr val="000000"/>
                </a:solidFill>
                <a:latin typeface="Calibri (MS)"/>
                <a:ea typeface="Calibri (MS)"/>
                <a:cs typeface="Calibri (MS)"/>
                <a:sym typeface="Calibri (MS)"/>
              </a:rPr>
              <a:t>Confirms the email address is correct</a:t>
            </a:r>
          </a:p>
          <a:p>
            <a:pPr marL="647700" lvl="1" indent="-323850" algn="l">
              <a:lnSpc>
                <a:spcPts val="3240"/>
              </a:lnSpc>
              <a:buFont typeface="Arial"/>
              <a:buChar char="•"/>
            </a:pPr>
            <a:r>
              <a:rPr lang="en-US" sz="3000">
                <a:solidFill>
                  <a:srgbClr val="000000"/>
                </a:solidFill>
                <a:latin typeface="Calibri (MS)"/>
                <a:ea typeface="Calibri (MS)"/>
                <a:cs typeface="Calibri (MS)"/>
                <a:sym typeface="Calibri (MS)"/>
              </a:rPr>
              <a:t>Keeps accounts secure</a:t>
            </a:r>
          </a:p>
          <a:p>
            <a:pPr marL="647700" lvl="1" indent="-323850" algn="l">
              <a:lnSpc>
                <a:spcPts val="3240"/>
              </a:lnSpc>
              <a:buFont typeface="Arial"/>
              <a:buChar char="•"/>
            </a:pPr>
            <a:r>
              <a:rPr lang="en-US" sz="3000">
                <a:solidFill>
                  <a:srgbClr val="000000"/>
                </a:solidFill>
                <a:latin typeface="Calibri (MS)"/>
                <a:ea typeface="Calibri (MS)"/>
                <a:cs typeface="Calibri (MS)"/>
                <a:sym typeface="Calibri (MS)"/>
              </a:rPr>
              <a:t>Ensures residents only receive messages they’ve chosen</a:t>
            </a:r>
          </a:p>
          <a:p>
            <a:pPr algn="l">
              <a:lnSpc>
                <a:spcPts val="3240"/>
              </a:lnSpc>
            </a:pPr>
            <a:endParaRPr lang="en-US" sz="3000">
              <a:solidFill>
                <a:srgbClr val="000000"/>
              </a:solidFill>
              <a:latin typeface="Calibri (MS)"/>
              <a:ea typeface="Calibri (MS)"/>
              <a:cs typeface="Calibri (MS)"/>
              <a:sym typeface="Calibri (MS)"/>
            </a:endParaRPr>
          </a:p>
        </p:txBody>
      </p:sp>
      <p:sp>
        <p:nvSpPr>
          <p:cNvPr id="6" name="TextBox 6"/>
          <p:cNvSpPr txBox="1"/>
          <p:nvPr/>
        </p:nvSpPr>
        <p:spPr>
          <a:xfrm>
            <a:off x="1028700" y="579915"/>
            <a:ext cx="15943011" cy="968340"/>
          </a:xfrm>
          <a:prstGeom prst="rect">
            <a:avLst/>
          </a:prstGeom>
        </p:spPr>
        <p:txBody>
          <a:bodyPr lIns="0" tIns="0" rIns="0" bIns="0" rtlCol="0" anchor="t">
            <a:spAutoFit/>
          </a:bodyPr>
          <a:lstStyle/>
          <a:p>
            <a:pPr algn="l">
              <a:lnSpc>
                <a:spcPts val="7000"/>
              </a:lnSpc>
            </a:pPr>
            <a:r>
              <a:rPr lang="en-US" sz="5000" b="1">
                <a:solidFill>
                  <a:srgbClr val="FFFFFF"/>
                </a:solidFill>
                <a:latin typeface="Calibri (MS) Bold"/>
                <a:ea typeface="Calibri (MS) Bold"/>
                <a:cs typeface="Calibri (MS) Bold"/>
                <a:sym typeface="Calibri (MS) Bold"/>
              </a:rPr>
              <a:t>Activating your account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2573522"/>
            <a:chOff x="0" y="0"/>
            <a:chExt cx="24384000" cy="3431362"/>
          </a:xfrm>
        </p:grpSpPr>
        <p:sp>
          <p:nvSpPr>
            <p:cNvPr id="3" name="Freeform 3"/>
            <p:cNvSpPr/>
            <p:nvPr/>
          </p:nvSpPr>
          <p:spPr>
            <a:xfrm>
              <a:off x="0" y="0"/>
              <a:ext cx="24384000" cy="3431413"/>
            </a:xfrm>
            <a:custGeom>
              <a:avLst/>
              <a:gdLst/>
              <a:ahLst/>
              <a:cxnLst/>
              <a:rect l="l" t="t" r="r" b="b"/>
              <a:pathLst>
                <a:path w="24384000" h="3431413">
                  <a:moveTo>
                    <a:pt x="0" y="0"/>
                  </a:moveTo>
                  <a:lnTo>
                    <a:pt x="24384000" y="0"/>
                  </a:lnTo>
                  <a:lnTo>
                    <a:pt x="24384000" y="3431413"/>
                  </a:lnTo>
                  <a:lnTo>
                    <a:pt x="0" y="3431413"/>
                  </a:lnTo>
                  <a:close/>
                </a:path>
              </a:pathLst>
            </a:custGeom>
            <a:solidFill>
              <a:srgbClr val="131B4D"/>
            </a:solidFill>
          </p:spPr>
          <p:txBody>
            <a:bodyPr/>
            <a:lstStyle/>
            <a:p>
              <a:endParaRPr lang="en-GB"/>
            </a:p>
          </p:txBody>
        </p:sp>
      </p:grpSp>
      <p:sp>
        <p:nvSpPr>
          <p:cNvPr id="4" name="Freeform 4"/>
          <p:cNvSpPr/>
          <p:nvPr/>
        </p:nvSpPr>
        <p:spPr>
          <a:xfrm>
            <a:off x="14705276" y="9468031"/>
            <a:ext cx="3152537" cy="466449"/>
          </a:xfrm>
          <a:custGeom>
            <a:avLst/>
            <a:gdLst/>
            <a:ahLst/>
            <a:cxnLst/>
            <a:rect l="l" t="t" r="r" b="b"/>
            <a:pathLst>
              <a:path w="3152537" h="466449">
                <a:moveTo>
                  <a:pt x="0" y="0"/>
                </a:moveTo>
                <a:lnTo>
                  <a:pt x="3152537" y="0"/>
                </a:lnTo>
                <a:lnTo>
                  <a:pt x="3152537" y="466449"/>
                </a:lnTo>
                <a:lnTo>
                  <a:pt x="0" y="466449"/>
                </a:lnTo>
                <a:lnTo>
                  <a:pt x="0" y="0"/>
                </a:lnTo>
                <a:close/>
              </a:path>
            </a:pathLst>
          </a:custGeom>
          <a:blipFill>
            <a:blip r:embed="rId2"/>
            <a:stretch>
              <a:fillRect b="-95"/>
            </a:stretch>
          </a:blipFill>
        </p:spPr>
        <p:txBody>
          <a:bodyPr/>
          <a:lstStyle/>
          <a:p>
            <a:endParaRPr lang="en-GB"/>
          </a:p>
        </p:txBody>
      </p:sp>
      <p:sp>
        <p:nvSpPr>
          <p:cNvPr id="5" name="TextBox 5"/>
          <p:cNvSpPr txBox="1"/>
          <p:nvPr/>
        </p:nvSpPr>
        <p:spPr>
          <a:xfrm>
            <a:off x="1028700" y="2807894"/>
            <a:ext cx="16230600" cy="6217590"/>
          </a:xfrm>
          <a:prstGeom prst="rect">
            <a:avLst/>
          </a:prstGeom>
        </p:spPr>
        <p:txBody>
          <a:bodyPr lIns="0" tIns="0" rIns="0" bIns="0" rtlCol="0" anchor="t">
            <a:spAutoFit/>
          </a:bodyPr>
          <a:lstStyle/>
          <a:p>
            <a:pPr algn="l">
              <a:lnSpc>
                <a:spcPts val="3240"/>
              </a:lnSpc>
            </a:pPr>
            <a:r>
              <a:rPr lang="en-US" sz="3000" b="1">
                <a:solidFill>
                  <a:srgbClr val="000000"/>
                </a:solidFill>
                <a:latin typeface="Calibri (MS) Bold"/>
                <a:ea typeface="Calibri (MS) Bold"/>
                <a:cs typeface="Calibri (MS) Bold"/>
                <a:sym typeface="Calibri (MS) Bold"/>
              </a:rPr>
              <a:t>Is my information shared?-</a:t>
            </a:r>
            <a:r>
              <a:rPr lang="en-US" sz="3000">
                <a:solidFill>
                  <a:srgbClr val="000000"/>
                </a:solidFill>
                <a:latin typeface="Calibri (MS)"/>
                <a:ea typeface="Calibri (MS)"/>
                <a:cs typeface="Calibri (MS)"/>
                <a:sym typeface="Calibri (MS)"/>
              </a:rPr>
              <a:t> No, personal details are not shared. All data is handled securely and confidentially.</a:t>
            </a:r>
          </a:p>
          <a:p>
            <a:pPr algn="l">
              <a:lnSpc>
                <a:spcPts val="3240"/>
              </a:lnSpc>
            </a:pPr>
            <a:endParaRPr lang="en-US" sz="3000">
              <a:solidFill>
                <a:srgbClr val="000000"/>
              </a:solidFill>
              <a:latin typeface="Calibri (MS)"/>
              <a:ea typeface="Calibri (MS)"/>
              <a:cs typeface="Calibri (MS)"/>
              <a:sym typeface="Calibri (MS)"/>
            </a:endParaRPr>
          </a:p>
          <a:p>
            <a:pPr algn="l">
              <a:lnSpc>
                <a:spcPts val="3240"/>
              </a:lnSpc>
            </a:pPr>
            <a:r>
              <a:rPr lang="en-US" sz="3000" b="1">
                <a:solidFill>
                  <a:srgbClr val="000000"/>
                </a:solidFill>
                <a:latin typeface="Calibri (MS) Bold"/>
                <a:ea typeface="Calibri (MS) Bold"/>
                <a:cs typeface="Calibri (MS) Bold"/>
                <a:sym typeface="Calibri (MS) Bold"/>
              </a:rPr>
              <a:t>Is this an emergency contact method?-</a:t>
            </a:r>
            <a:r>
              <a:rPr lang="en-US" sz="3000">
                <a:solidFill>
                  <a:srgbClr val="000000"/>
                </a:solidFill>
                <a:latin typeface="Calibri (MS)"/>
                <a:ea typeface="Calibri (MS)"/>
                <a:cs typeface="Calibri (MS)"/>
                <a:sym typeface="Calibri (MS)"/>
              </a:rPr>
              <a:t> No, In an emergency, always call 999. For non‑emergencies, call 101.</a:t>
            </a:r>
          </a:p>
          <a:p>
            <a:pPr algn="l">
              <a:lnSpc>
                <a:spcPts val="3240"/>
              </a:lnSpc>
            </a:pPr>
            <a:endParaRPr lang="en-US" sz="3000">
              <a:solidFill>
                <a:srgbClr val="000000"/>
              </a:solidFill>
              <a:latin typeface="Calibri (MS)"/>
              <a:ea typeface="Calibri (MS)"/>
              <a:cs typeface="Calibri (MS)"/>
              <a:sym typeface="Calibri (MS)"/>
            </a:endParaRPr>
          </a:p>
          <a:p>
            <a:pPr algn="l">
              <a:lnSpc>
                <a:spcPts val="3240"/>
              </a:lnSpc>
            </a:pPr>
            <a:r>
              <a:rPr lang="en-US" sz="3000" b="1">
                <a:solidFill>
                  <a:srgbClr val="000000"/>
                </a:solidFill>
                <a:latin typeface="Calibri (MS) Bold"/>
                <a:ea typeface="Calibri (MS) Bold"/>
                <a:cs typeface="Calibri (MS) Bold"/>
                <a:sym typeface="Calibri (MS) Bold"/>
              </a:rPr>
              <a:t>Can I unsubscribe or change my preferences?-</a:t>
            </a:r>
            <a:r>
              <a:rPr lang="en-US" sz="3000">
                <a:solidFill>
                  <a:srgbClr val="000000"/>
                </a:solidFill>
                <a:latin typeface="Calibri (MS)"/>
                <a:ea typeface="Calibri (MS)"/>
                <a:cs typeface="Calibri (MS)"/>
                <a:sym typeface="Calibri (MS)"/>
              </a:rPr>
              <a:t> Yes, residents can change or cancel their subscription at any time.</a:t>
            </a:r>
          </a:p>
          <a:p>
            <a:pPr algn="l">
              <a:lnSpc>
                <a:spcPts val="3240"/>
              </a:lnSpc>
            </a:pPr>
            <a:endParaRPr lang="en-US" sz="3000">
              <a:solidFill>
                <a:srgbClr val="000000"/>
              </a:solidFill>
              <a:latin typeface="Calibri (MS)"/>
              <a:ea typeface="Calibri (MS)"/>
              <a:cs typeface="Calibri (MS)"/>
              <a:sym typeface="Calibri (MS)"/>
            </a:endParaRPr>
          </a:p>
          <a:p>
            <a:pPr algn="l">
              <a:lnSpc>
                <a:spcPts val="3240"/>
              </a:lnSpc>
            </a:pPr>
            <a:r>
              <a:rPr lang="en-US" sz="3000" b="1">
                <a:solidFill>
                  <a:srgbClr val="000000"/>
                </a:solidFill>
                <a:latin typeface="Calibri (MS) Bold"/>
                <a:ea typeface="Calibri (MS) Bold"/>
                <a:cs typeface="Calibri (MS) Bold"/>
                <a:sym typeface="Calibri (MS) Bold"/>
              </a:rPr>
              <a:t>Who sends the messages?</a:t>
            </a:r>
            <a:r>
              <a:rPr lang="en-US" sz="3000">
                <a:solidFill>
                  <a:srgbClr val="000000"/>
                </a:solidFill>
                <a:latin typeface="Calibri (MS)"/>
                <a:ea typeface="Calibri (MS)"/>
                <a:cs typeface="Calibri (MS)"/>
                <a:sym typeface="Calibri (MS)"/>
              </a:rPr>
              <a:t>- Messages come from Northamptonshire Police and other trusted, approved local partners residents choose to opt into.</a:t>
            </a:r>
          </a:p>
          <a:p>
            <a:pPr algn="l">
              <a:lnSpc>
                <a:spcPts val="3240"/>
              </a:lnSpc>
            </a:pPr>
            <a:endParaRPr lang="en-US" sz="3000">
              <a:solidFill>
                <a:srgbClr val="000000"/>
              </a:solidFill>
              <a:latin typeface="Calibri (MS)"/>
              <a:ea typeface="Calibri (MS)"/>
              <a:cs typeface="Calibri (MS)"/>
              <a:sym typeface="Calibri (MS)"/>
            </a:endParaRPr>
          </a:p>
          <a:p>
            <a:pPr algn="l">
              <a:lnSpc>
                <a:spcPts val="3240"/>
              </a:lnSpc>
            </a:pPr>
            <a:endParaRPr lang="en-US" sz="3000">
              <a:solidFill>
                <a:srgbClr val="000000"/>
              </a:solidFill>
              <a:latin typeface="Calibri (MS)"/>
              <a:ea typeface="Calibri (MS)"/>
              <a:cs typeface="Calibri (MS)"/>
              <a:sym typeface="Calibri (MS)"/>
            </a:endParaRPr>
          </a:p>
          <a:p>
            <a:pPr algn="l">
              <a:lnSpc>
                <a:spcPts val="3240"/>
              </a:lnSpc>
            </a:pPr>
            <a:r>
              <a:rPr lang="en-US" sz="3000">
                <a:solidFill>
                  <a:srgbClr val="000000"/>
                </a:solidFill>
                <a:latin typeface="Calibri (MS)"/>
                <a:ea typeface="Calibri (MS)"/>
                <a:cs typeface="Calibri (MS)"/>
                <a:sym typeface="Calibri (MS)"/>
              </a:rPr>
              <a:t>Northamptonshire Talking puts residents in control- informed, connected, and heard.</a:t>
            </a:r>
          </a:p>
          <a:p>
            <a:pPr algn="l">
              <a:lnSpc>
                <a:spcPts val="3240"/>
              </a:lnSpc>
            </a:pPr>
            <a:endParaRPr lang="en-US" sz="3000">
              <a:solidFill>
                <a:srgbClr val="000000"/>
              </a:solidFill>
              <a:latin typeface="Calibri (MS)"/>
              <a:ea typeface="Calibri (MS)"/>
              <a:cs typeface="Calibri (MS)"/>
              <a:sym typeface="Calibri (MS)"/>
            </a:endParaRPr>
          </a:p>
        </p:txBody>
      </p:sp>
      <p:sp>
        <p:nvSpPr>
          <p:cNvPr id="6" name="TextBox 6"/>
          <p:cNvSpPr txBox="1"/>
          <p:nvPr/>
        </p:nvSpPr>
        <p:spPr>
          <a:xfrm>
            <a:off x="1028700" y="579915"/>
            <a:ext cx="15943011" cy="968340"/>
          </a:xfrm>
          <a:prstGeom prst="rect">
            <a:avLst/>
          </a:prstGeom>
        </p:spPr>
        <p:txBody>
          <a:bodyPr lIns="0" tIns="0" rIns="0" bIns="0" rtlCol="0" anchor="t">
            <a:spAutoFit/>
          </a:bodyPr>
          <a:lstStyle/>
          <a:p>
            <a:pPr algn="l">
              <a:lnSpc>
                <a:spcPts val="7000"/>
              </a:lnSpc>
            </a:pPr>
            <a:r>
              <a:rPr lang="en-US" sz="5000" b="1">
                <a:solidFill>
                  <a:srgbClr val="FFFFFF"/>
                </a:solidFill>
                <a:latin typeface="Calibri (MS) Bold"/>
                <a:ea typeface="Calibri (MS) Bold"/>
                <a:cs typeface="Calibri (MS) Bold"/>
                <a:sym typeface="Calibri (MS) Bold"/>
              </a:rPr>
              <a:t>FAQs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2573522"/>
            <a:chOff x="0" y="0"/>
            <a:chExt cx="24384000" cy="3431362"/>
          </a:xfrm>
        </p:grpSpPr>
        <p:sp>
          <p:nvSpPr>
            <p:cNvPr id="3" name="Freeform 3"/>
            <p:cNvSpPr/>
            <p:nvPr/>
          </p:nvSpPr>
          <p:spPr>
            <a:xfrm>
              <a:off x="0" y="0"/>
              <a:ext cx="24384000" cy="3431413"/>
            </a:xfrm>
            <a:custGeom>
              <a:avLst/>
              <a:gdLst/>
              <a:ahLst/>
              <a:cxnLst/>
              <a:rect l="l" t="t" r="r" b="b"/>
              <a:pathLst>
                <a:path w="24384000" h="3431413">
                  <a:moveTo>
                    <a:pt x="0" y="0"/>
                  </a:moveTo>
                  <a:lnTo>
                    <a:pt x="24384000" y="0"/>
                  </a:lnTo>
                  <a:lnTo>
                    <a:pt x="24384000" y="3431413"/>
                  </a:lnTo>
                  <a:lnTo>
                    <a:pt x="0" y="3431413"/>
                  </a:lnTo>
                  <a:close/>
                </a:path>
              </a:pathLst>
            </a:custGeom>
            <a:solidFill>
              <a:srgbClr val="131B4D"/>
            </a:solidFill>
          </p:spPr>
          <p:txBody>
            <a:bodyPr/>
            <a:lstStyle/>
            <a:p>
              <a:endParaRPr lang="en-GB"/>
            </a:p>
          </p:txBody>
        </p:sp>
      </p:grpSp>
      <p:sp>
        <p:nvSpPr>
          <p:cNvPr id="4" name="Freeform 4"/>
          <p:cNvSpPr/>
          <p:nvPr/>
        </p:nvSpPr>
        <p:spPr>
          <a:xfrm>
            <a:off x="14705276" y="9468031"/>
            <a:ext cx="3152537" cy="466449"/>
          </a:xfrm>
          <a:custGeom>
            <a:avLst/>
            <a:gdLst/>
            <a:ahLst/>
            <a:cxnLst/>
            <a:rect l="l" t="t" r="r" b="b"/>
            <a:pathLst>
              <a:path w="3152537" h="466449">
                <a:moveTo>
                  <a:pt x="0" y="0"/>
                </a:moveTo>
                <a:lnTo>
                  <a:pt x="3152537" y="0"/>
                </a:lnTo>
                <a:lnTo>
                  <a:pt x="3152537" y="466449"/>
                </a:lnTo>
                <a:lnTo>
                  <a:pt x="0" y="466449"/>
                </a:lnTo>
                <a:lnTo>
                  <a:pt x="0" y="0"/>
                </a:lnTo>
                <a:close/>
              </a:path>
            </a:pathLst>
          </a:custGeom>
          <a:blipFill>
            <a:blip r:embed="rId2"/>
            <a:stretch>
              <a:fillRect b="-95"/>
            </a:stretch>
          </a:blipFill>
        </p:spPr>
        <p:txBody>
          <a:bodyPr/>
          <a:lstStyle/>
          <a:p>
            <a:endParaRPr lang="en-GB"/>
          </a:p>
        </p:txBody>
      </p:sp>
      <p:sp>
        <p:nvSpPr>
          <p:cNvPr id="5" name="TextBox 5"/>
          <p:cNvSpPr txBox="1"/>
          <p:nvPr/>
        </p:nvSpPr>
        <p:spPr>
          <a:xfrm>
            <a:off x="1028700" y="790575"/>
            <a:ext cx="12611100" cy="1011046"/>
          </a:xfrm>
          <a:prstGeom prst="rect">
            <a:avLst/>
          </a:prstGeom>
        </p:spPr>
        <p:txBody>
          <a:bodyPr wrap="square" lIns="0" tIns="0" rIns="0" bIns="0" rtlCol="0" anchor="t">
            <a:spAutoFit/>
          </a:bodyPr>
          <a:lstStyle/>
          <a:p>
            <a:pPr>
              <a:lnSpc>
                <a:spcPts val="8400"/>
              </a:lnSpc>
            </a:pPr>
            <a:r>
              <a:rPr lang="en-US" sz="6000" b="1" dirty="0">
                <a:solidFill>
                  <a:srgbClr val="FFFFFF"/>
                </a:solidFill>
                <a:latin typeface="Calibri (MS) Bold"/>
                <a:ea typeface="Calibri (MS) Bold"/>
                <a:cs typeface="Calibri (MS) Bold"/>
                <a:sym typeface="Calibri (MS) Bold"/>
              </a:rPr>
              <a:t>What is Northamptonshire talking?</a:t>
            </a:r>
          </a:p>
        </p:txBody>
      </p:sp>
      <p:sp>
        <p:nvSpPr>
          <p:cNvPr id="6" name="TextBox 6"/>
          <p:cNvSpPr txBox="1"/>
          <p:nvPr/>
        </p:nvSpPr>
        <p:spPr>
          <a:xfrm>
            <a:off x="1028700" y="2916637"/>
            <a:ext cx="16230600" cy="7036696"/>
          </a:xfrm>
          <a:prstGeom prst="rect">
            <a:avLst/>
          </a:prstGeom>
        </p:spPr>
        <p:txBody>
          <a:bodyPr lIns="0" tIns="0" rIns="0" bIns="0" rtlCol="0" anchor="t">
            <a:spAutoFit/>
          </a:bodyPr>
          <a:lstStyle/>
          <a:p>
            <a:pPr algn="l">
              <a:lnSpc>
                <a:spcPts val="3240"/>
              </a:lnSpc>
              <a:spcBef>
                <a:spcPct val="0"/>
              </a:spcBef>
            </a:pPr>
            <a:r>
              <a:rPr lang="en-US" sz="3000" dirty="0">
                <a:solidFill>
                  <a:srgbClr val="000000"/>
                </a:solidFill>
                <a:latin typeface="Calibri (MS)"/>
                <a:ea typeface="Calibri (MS)"/>
                <a:cs typeface="Calibri (MS)"/>
                <a:sym typeface="Calibri (MS)"/>
              </a:rPr>
              <a:t>Northamptonshire Talking is the official community messaging and engagement platform used by Northamptonshire Police. You may hear it referred to as Neighbourhood Alert; it was locally rebranded to Northamptonshire Talking a few years ago.</a:t>
            </a:r>
          </a:p>
          <a:p>
            <a:pPr algn="l">
              <a:lnSpc>
                <a:spcPts val="3240"/>
              </a:lnSpc>
              <a:spcBef>
                <a:spcPct val="0"/>
              </a:spcBef>
            </a:pPr>
            <a:endParaRPr lang="en-US" sz="3000" dirty="0">
              <a:solidFill>
                <a:srgbClr val="000000"/>
              </a:solidFill>
              <a:latin typeface="Calibri (MS)"/>
              <a:ea typeface="Calibri (MS)"/>
              <a:cs typeface="Calibri (MS)"/>
              <a:sym typeface="Calibri (MS)"/>
            </a:endParaRPr>
          </a:p>
          <a:p>
            <a:pPr algn="l">
              <a:lnSpc>
                <a:spcPts val="3240"/>
              </a:lnSpc>
              <a:spcBef>
                <a:spcPct val="0"/>
              </a:spcBef>
            </a:pPr>
            <a:r>
              <a:rPr lang="en-US" sz="3000" b="1" dirty="0">
                <a:solidFill>
                  <a:srgbClr val="000000"/>
                </a:solidFill>
                <a:latin typeface="Calibri (MS) Bold"/>
                <a:ea typeface="Calibri (MS) Bold"/>
                <a:cs typeface="Calibri (MS) Bold"/>
                <a:sym typeface="Calibri (MS) Bold"/>
              </a:rPr>
              <a:t>It allows residents to:</a:t>
            </a:r>
          </a:p>
          <a:p>
            <a:pPr algn="l">
              <a:lnSpc>
                <a:spcPts val="3240"/>
              </a:lnSpc>
              <a:spcBef>
                <a:spcPct val="0"/>
              </a:spcBef>
            </a:pPr>
            <a:endParaRPr lang="en-US" sz="3000" b="1" dirty="0">
              <a:solidFill>
                <a:srgbClr val="000000"/>
              </a:solidFill>
              <a:latin typeface="Calibri (MS) Bold"/>
              <a:ea typeface="Calibri (MS) Bold"/>
              <a:cs typeface="Calibri (MS) Bold"/>
              <a:sym typeface="Calibri (MS) Bold"/>
            </a:endParaRPr>
          </a:p>
          <a:p>
            <a:pPr marL="647700" lvl="1" indent="-323850" algn="l">
              <a:lnSpc>
                <a:spcPts val="3240"/>
              </a:lnSpc>
              <a:spcBef>
                <a:spcPct val="0"/>
              </a:spcBef>
              <a:buFont typeface="Arial"/>
              <a:buChar char="•"/>
            </a:pPr>
            <a:r>
              <a:rPr lang="en-US" sz="3000" dirty="0">
                <a:solidFill>
                  <a:srgbClr val="000000"/>
                </a:solidFill>
                <a:latin typeface="Calibri (MS)"/>
                <a:ea typeface="Calibri (MS)"/>
                <a:cs typeface="Calibri (MS)"/>
                <a:sym typeface="Calibri (MS)"/>
              </a:rPr>
              <a:t>Receive local policing updates specific to where they live</a:t>
            </a:r>
          </a:p>
          <a:p>
            <a:pPr marL="647700" lvl="1" indent="-323850" algn="l">
              <a:lnSpc>
                <a:spcPts val="3240"/>
              </a:lnSpc>
              <a:spcBef>
                <a:spcPct val="0"/>
              </a:spcBef>
              <a:buFont typeface="Arial"/>
              <a:buChar char="•"/>
            </a:pPr>
            <a:r>
              <a:rPr lang="en-US" sz="3000" dirty="0">
                <a:solidFill>
                  <a:srgbClr val="000000"/>
                </a:solidFill>
                <a:latin typeface="Calibri (MS)"/>
                <a:ea typeface="Calibri (MS)"/>
                <a:cs typeface="Calibri (MS)"/>
                <a:sym typeface="Calibri (MS)"/>
              </a:rPr>
              <a:t>Hear directly from their Neighbourhood Policing Team</a:t>
            </a:r>
          </a:p>
          <a:p>
            <a:pPr marL="647700" lvl="1" indent="-323850" algn="l">
              <a:lnSpc>
                <a:spcPts val="3240"/>
              </a:lnSpc>
              <a:spcBef>
                <a:spcPct val="0"/>
              </a:spcBef>
              <a:buFont typeface="Arial"/>
              <a:buChar char="•"/>
            </a:pPr>
            <a:r>
              <a:rPr lang="en-US" sz="3000" dirty="0">
                <a:solidFill>
                  <a:srgbClr val="000000"/>
                </a:solidFill>
                <a:latin typeface="Calibri (MS)"/>
                <a:ea typeface="Calibri (MS)"/>
                <a:cs typeface="Calibri (MS)"/>
                <a:sym typeface="Calibri (MS)"/>
              </a:rPr>
              <a:t>Stay informed about crime prevention, incidents, and community priorities</a:t>
            </a:r>
          </a:p>
          <a:p>
            <a:pPr marL="647700" lvl="1" indent="-323850" algn="l">
              <a:lnSpc>
                <a:spcPts val="3240"/>
              </a:lnSpc>
              <a:spcBef>
                <a:spcPct val="0"/>
              </a:spcBef>
              <a:buFont typeface="Arial"/>
              <a:buChar char="•"/>
            </a:pPr>
            <a:r>
              <a:rPr lang="en-US" sz="3000" dirty="0">
                <a:solidFill>
                  <a:srgbClr val="000000"/>
                </a:solidFill>
                <a:latin typeface="Calibri (MS)"/>
                <a:ea typeface="Calibri (MS)"/>
                <a:cs typeface="Calibri (MS)"/>
                <a:sym typeface="Calibri (MS)"/>
              </a:rPr>
              <a:t>Share feedback and intelligence safely and securely</a:t>
            </a:r>
          </a:p>
          <a:p>
            <a:pPr algn="l">
              <a:lnSpc>
                <a:spcPts val="3240"/>
              </a:lnSpc>
              <a:spcBef>
                <a:spcPct val="0"/>
              </a:spcBef>
            </a:pPr>
            <a:endParaRPr lang="en-US" sz="3000" dirty="0">
              <a:solidFill>
                <a:srgbClr val="000000"/>
              </a:solidFill>
              <a:latin typeface="Calibri (MS)"/>
              <a:ea typeface="Calibri (MS)"/>
              <a:cs typeface="Calibri (MS)"/>
              <a:sym typeface="Calibri (MS)"/>
            </a:endParaRPr>
          </a:p>
          <a:p>
            <a:pPr algn="l">
              <a:lnSpc>
                <a:spcPts val="3240"/>
              </a:lnSpc>
              <a:spcBef>
                <a:spcPct val="0"/>
              </a:spcBef>
            </a:pPr>
            <a:r>
              <a:rPr lang="en-US" sz="3000" dirty="0">
                <a:solidFill>
                  <a:srgbClr val="000000"/>
                </a:solidFill>
                <a:latin typeface="Calibri (MS)"/>
                <a:ea typeface="Calibri (MS)"/>
                <a:cs typeface="Calibri (MS)"/>
                <a:sym typeface="Calibri (MS)"/>
              </a:rPr>
              <a:t>The platform is also used by other information providers- Fire and Rescue service, Get safe online, Neighbourhood Watch, Office of the Police and Crime Commissioner, and Report Fraud. When signing up, you choose who you want to receive messages from.</a:t>
            </a:r>
          </a:p>
          <a:p>
            <a:pPr algn="l">
              <a:lnSpc>
                <a:spcPts val="3240"/>
              </a:lnSpc>
              <a:spcBef>
                <a:spcPct val="0"/>
              </a:spcBef>
            </a:pPr>
            <a:endParaRPr lang="en-US" sz="3000" dirty="0">
              <a:solidFill>
                <a:srgbClr val="000000"/>
              </a:solidFill>
              <a:latin typeface="Calibri (MS)"/>
              <a:ea typeface="Calibri (MS)"/>
              <a:cs typeface="Calibri (MS)"/>
              <a:sym typeface="Calibri (MS)"/>
            </a:endParaRPr>
          </a:p>
          <a:p>
            <a:pPr algn="l">
              <a:lnSpc>
                <a:spcPts val="3240"/>
              </a:lnSpc>
              <a:spcBef>
                <a:spcPct val="0"/>
              </a:spcBef>
            </a:pPr>
            <a:r>
              <a:rPr lang="en-US" sz="3000" dirty="0">
                <a:solidFill>
                  <a:srgbClr val="000000"/>
                </a:solidFill>
                <a:latin typeface="Calibri (MS)"/>
                <a:ea typeface="Calibri (MS)"/>
                <a:cs typeface="Calibri (MS)"/>
                <a:sym typeface="Calibri (MS)"/>
              </a:rPr>
              <a:t>It is free, simple to use, and resident‑led; you choose what you want to receive</a:t>
            </a:r>
          </a:p>
          <a:p>
            <a:pPr algn="l">
              <a:lnSpc>
                <a:spcPts val="3240"/>
              </a:lnSpc>
              <a:spcBef>
                <a:spcPct val="0"/>
              </a:spcBef>
            </a:pPr>
            <a:endParaRPr lang="en-US" sz="3000" dirty="0">
              <a:solidFill>
                <a:srgbClr val="000000"/>
              </a:solidFill>
              <a:latin typeface="Calibri (MS)"/>
              <a:ea typeface="Calibri (MS)"/>
              <a:cs typeface="Calibri (MS)"/>
              <a:sym typeface="Calibri (M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2573522"/>
            <a:chOff x="0" y="0"/>
            <a:chExt cx="24384000" cy="3431362"/>
          </a:xfrm>
        </p:grpSpPr>
        <p:sp>
          <p:nvSpPr>
            <p:cNvPr id="3" name="Freeform 3"/>
            <p:cNvSpPr/>
            <p:nvPr/>
          </p:nvSpPr>
          <p:spPr>
            <a:xfrm>
              <a:off x="0" y="0"/>
              <a:ext cx="24384000" cy="3431413"/>
            </a:xfrm>
            <a:custGeom>
              <a:avLst/>
              <a:gdLst/>
              <a:ahLst/>
              <a:cxnLst/>
              <a:rect l="l" t="t" r="r" b="b"/>
              <a:pathLst>
                <a:path w="24384000" h="3431413">
                  <a:moveTo>
                    <a:pt x="0" y="0"/>
                  </a:moveTo>
                  <a:lnTo>
                    <a:pt x="24384000" y="0"/>
                  </a:lnTo>
                  <a:lnTo>
                    <a:pt x="24384000" y="3431413"/>
                  </a:lnTo>
                  <a:lnTo>
                    <a:pt x="0" y="3431413"/>
                  </a:lnTo>
                  <a:close/>
                </a:path>
              </a:pathLst>
            </a:custGeom>
            <a:solidFill>
              <a:srgbClr val="131B4D"/>
            </a:solidFill>
          </p:spPr>
          <p:txBody>
            <a:bodyPr/>
            <a:lstStyle/>
            <a:p>
              <a:endParaRPr lang="en-GB"/>
            </a:p>
          </p:txBody>
        </p:sp>
      </p:grpSp>
      <p:sp>
        <p:nvSpPr>
          <p:cNvPr id="4" name="Freeform 4"/>
          <p:cNvSpPr/>
          <p:nvPr/>
        </p:nvSpPr>
        <p:spPr>
          <a:xfrm>
            <a:off x="14705276" y="9468031"/>
            <a:ext cx="3152537" cy="466449"/>
          </a:xfrm>
          <a:custGeom>
            <a:avLst/>
            <a:gdLst/>
            <a:ahLst/>
            <a:cxnLst/>
            <a:rect l="l" t="t" r="r" b="b"/>
            <a:pathLst>
              <a:path w="3152537" h="466449">
                <a:moveTo>
                  <a:pt x="0" y="0"/>
                </a:moveTo>
                <a:lnTo>
                  <a:pt x="3152537" y="0"/>
                </a:lnTo>
                <a:lnTo>
                  <a:pt x="3152537" y="466449"/>
                </a:lnTo>
                <a:lnTo>
                  <a:pt x="0" y="466449"/>
                </a:lnTo>
                <a:lnTo>
                  <a:pt x="0" y="0"/>
                </a:lnTo>
                <a:close/>
              </a:path>
            </a:pathLst>
          </a:custGeom>
          <a:blipFill>
            <a:blip r:embed="rId2"/>
            <a:stretch>
              <a:fillRect b="-95"/>
            </a:stretch>
          </a:blipFill>
        </p:spPr>
        <p:txBody>
          <a:bodyPr/>
          <a:lstStyle/>
          <a:p>
            <a:endParaRPr lang="en-GB"/>
          </a:p>
        </p:txBody>
      </p:sp>
      <p:sp>
        <p:nvSpPr>
          <p:cNvPr id="5" name="TextBox 5"/>
          <p:cNvSpPr txBox="1"/>
          <p:nvPr/>
        </p:nvSpPr>
        <p:spPr>
          <a:xfrm>
            <a:off x="1028700" y="579915"/>
            <a:ext cx="15943011" cy="1854143"/>
          </a:xfrm>
          <a:prstGeom prst="rect">
            <a:avLst/>
          </a:prstGeom>
        </p:spPr>
        <p:txBody>
          <a:bodyPr lIns="0" tIns="0" rIns="0" bIns="0" rtlCol="0" anchor="t">
            <a:spAutoFit/>
          </a:bodyPr>
          <a:lstStyle/>
          <a:p>
            <a:pPr algn="l">
              <a:lnSpc>
                <a:spcPts val="7000"/>
              </a:lnSpc>
            </a:pPr>
            <a:r>
              <a:rPr lang="en-US" sz="5000" b="1" dirty="0">
                <a:solidFill>
                  <a:srgbClr val="FFFFFF"/>
                </a:solidFill>
                <a:latin typeface="Calibri (MS) Bold"/>
                <a:ea typeface="Calibri (MS) Bold"/>
                <a:cs typeface="Calibri (MS) Bold"/>
                <a:sym typeface="Calibri (MS) Bold"/>
              </a:rPr>
              <a:t>What kind of messages do you receive? (And how we avoid spam) </a:t>
            </a:r>
          </a:p>
        </p:txBody>
      </p:sp>
      <p:sp>
        <p:nvSpPr>
          <p:cNvPr id="6" name="TextBox 6"/>
          <p:cNvSpPr txBox="1"/>
          <p:nvPr/>
        </p:nvSpPr>
        <p:spPr>
          <a:xfrm>
            <a:off x="1028700" y="2916637"/>
            <a:ext cx="16230600" cy="5808037"/>
          </a:xfrm>
          <a:prstGeom prst="rect">
            <a:avLst/>
          </a:prstGeom>
        </p:spPr>
        <p:txBody>
          <a:bodyPr lIns="0" tIns="0" rIns="0" bIns="0" rtlCol="0" anchor="t">
            <a:spAutoFit/>
          </a:bodyPr>
          <a:lstStyle/>
          <a:p>
            <a:pPr algn="l">
              <a:lnSpc>
                <a:spcPts val="3240"/>
              </a:lnSpc>
              <a:spcBef>
                <a:spcPct val="0"/>
              </a:spcBef>
            </a:pPr>
            <a:r>
              <a:rPr lang="en-US" sz="3000" b="1" dirty="0">
                <a:solidFill>
                  <a:srgbClr val="000000"/>
                </a:solidFill>
                <a:latin typeface="Calibri (MS) Bold"/>
                <a:ea typeface="Calibri (MS) Bold"/>
                <a:cs typeface="Calibri (MS) Bold"/>
                <a:sym typeface="Calibri (MS) Bold"/>
              </a:rPr>
              <a:t>Residents only receive relevant, local messages, such as:</a:t>
            </a:r>
          </a:p>
          <a:p>
            <a:pPr algn="l">
              <a:lnSpc>
                <a:spcPts val="3240"/>
              </a:lnSpc>
              <a:spcBef>
                <a:spcPct val="0"/>
              </a:spcBef>
            </a:pPr>
            <a:endParaRPr lang="en-US" sz="3000" b="1" dirty="0">
              <a:solidFill>
                <a:srgbClr val="000000"/>
              </a:solidFill>
              <a:latin typeface="Calibri (MS) Bold"/>
              <a:ea typeface="Calibri (MS) Bold"/>
              <a:cs typeface="Calibri (MS) Bold"/>
              <a:sym typeface="Calibri (MS) Bold"/>
            </a:endParaRPr>
          </a:p>
          <a:p>
            <a:pPr marL="647700" lvl="1" indent="-323850" algn="l">
              <a:lnSpc>
                <a:spcPts val="3240"/>
              </a:lnSpc>
              <a:spcBef>
                <a:spcPct val="0"/>
              </a:spcBef>
              <a:buFont typeface="Arial"/>
              <a:buChar char="•"/>
            </a:pPr>
            <a:r>
              <a:rPr lang="en-US" sz="3000" dirty="0">
                <a:solidFill>
                  <a:srgbClr val="000000"/>
                </a:solidFill>
                <a:latin typeface="Calibri (MS)"/>
                <a:ea typeface="Calibri (MS)"/>
                <a:cs typeface="Calibri (MS)"/>
                <a:sym typeface="Calibri (MS)"/>
              </a:rPr>
              <a:t>Crime trends and prevention advice</a:t>
            </a:r>
          </a:p>
          <a:p>
            <a:pPr marL="647700" lvl="1" indent="-323850" algn="l">
              <a:lnSpc>
                <a:spcPts val="3240"/>
              </a:lnSpc>
              <a:spcBef>
                <a:spcPct val="0"/>
              </a:spcBef>
              <a:buFont typeface="Arial"/>
              <a:buChar char="•"/>
            </a:pPr>
            <a:r>
              <a:rPr lang="en-US" sz="3000" dirty="0">
                <a:solidFill>
                  <a:srgbClr val="000000"/>
                </a:solidFill>
                <a:latin typeface="Calibri (MS)"/>
                <a:ea typeface="Calibri (MS)"/>
                <a:cs typeface="Calibri (MS)"/>
                <a:sym typeface="Calibri (MS)"/>
              </a:rPr>
              <a:t>Updates about incidents or policing activity</a:t>
            </a:r>
          </a:p>
          <a:p>
            <a:pPr marL="647700" lvl="1" indent="-323850" algn="l">
              <a:lnSpc>
                <a:spcPts val="3240"/>
              </a:lnSpc>
              <a:spcBef>
                <a:spcPct val="0"/>
              </a:spcBef>
              <a:buFont typeface="Arial"/>
              <a:buChar char="•"/>
            </a:pPr>
            <a:r>
              <a:rPr lang="en-US" sz="3000" dirty="0">
                <a:solidFill>
                  <a:srgbClr val="000000"/>
                </a:solidFill>
                <a:latin typeface="Calibri (MS)"/>
                <a:ea typeface="Calibri (MS)"/>
                <a:cs typeface="Calibri (MS)"/>
                <a:sym typeface="Calibri (MS)"/>
              </a:rPr>
              <a:t>Appeals for information or witnesses</a:t>
            </a:r>
          </a:p>
          <a:p>
            <a:pPr marL="647700" lvl="1" indent="-323850" algn="l">
              <a:lnSpc>
                <a:spcPts val="3240"/>
              </a:lnSpc>
              <a:spcBef>
                <a:spcPct val="0"/>
              </a:spcBef>
              <a:buFont typeface="Arial"/>
              <a:buChar char="•"/>
            </a:pPr>
            <a:r>
              <a:rPr lang="en-US" sz="3000" dirty="0">
                <a:solidFill>
                  <a:srgbClr val="000000"/>
                </a:solidFill>
                <a:latin typeface="Calibri (MS)"/>
                <a:ea typeface="Calibri (MS)"/>
                <a:cs typeface="Calibri (MS)"/>
                <a:sym typeface="Calibri (MS)"/>
              </a:rPr>
              <a:t>Local events, meetings, or initiatives</a:t>
            </a:r>
          </a:p>
          <a:p>
            <a:pPr marL="647700" lvl="1" indent="-323850" algn="l">
              <a:lnSpc>
                <a:spcPts val="3240"/>
              </a:lnSpc>
              <a:spcBef>
                <a:spcPct val="0"/>
              </a:spcBef>
              <a:buFont typeface="Arial"/>
              <a:buChar char="•"/>
            </a:pPr>
            <a:r>
              <a:rPr lang="en-US" sz="3000" dirty="0">
                <a:solidFill>
                  <a:srgbClr val="000000"/>
                </a:solidFill>
                <a:latin typeface="Calibri (MS)"/>
                <a:ea typeface="Calibri (MS)"/>
                <a:cs typeface="Calibri (MS)"/>
                <a:sym typeface="Calibri (MS)"/>
              </a:rPr>
              <a:t>Surveys about community concerns</a:t>
            </a:r>
          </a:p>
          <a:p>
            <a:pPr algn="l">
              <a:lnSpc>
                <a:spcPts val="3240"/>
              </a:lnSpc>
              <a:spcBef>
                <a:spcPct val="0"/>
              </a:spcBef>
            </a:pPr>
            <a:endParaRPr lang="en-US" sz="3000" dirty="0">
              <a:solidFill>
                <a:srgbClr val="000000"/>
              </a:solidFill>
              <a:latin typeface="Calibri (MS)"/>
              <a:ea typeface="Calibri (MS)"/>
              <a:cs typeface="Calibri (MS)"/>
              <a:sym typeface="Calibri (MS)"/>
            </a:endParaRPr>
          </a:p>
          <a:p>
            <a:pPr algn="l">
              <a:lnSpc>
                <a:spcPts val="3240"/>
              </a:lnSpc>
              <a:spcBef>
                <a:spcPct val="0"/>
              </a:spcBef>
            </a:pPr>
            <a:r>
              <a:rPr lang="en-US" sz="3000" b="1" dirty="0">
                <a:solidFill>
                  <a:srgbClr val="000000"/>
                </a:solidFill>
                <a:latin typeface="Calibri (MS) Bold"/>
                <a:ea typeface="Calibri (MS) Bold"/>
                <a:cs typeface="Calibri (MS) Bold"/>
                <a:sym typeface="Calibri (MS) Bold"/>
              </a:rPr>
              <a:t>How we avoid spam:</a:t>
            </a:r>
          </a:p>
          <a:p>
            <a:pPr marL="647700" lvl="1" indent="-323850" algn="l">
              <a:lnSpc>
                <a:spcPts val="3240"/>
              </a:lnSpc>
              <a:spcBef>
                <a:spcPct val="0"/>
              </a:spcBef>
              <a:buFont typeface="Arial"/>
              <a:buChar char="•"/>
            </a:pPr>
            <a:r>
              <a:rPr lang="en-US" sz="3000" dirty="0">
                <a:solidFill>
                  <a:srgbClr val="000000"/>
                </a:solidFill>
                <a:latin typeface="Calibri (MS)"/>
                <a:ea typeface="Calibri (MS)"/>
                <a:cs typeface="Calibri (MS)"/>
                <a:sym typeface="Calibri (MS)"/>
              </a:rPr>
              <a:t>Messages are location based- residents don’t receive county‑wide messages unless necessary</a:t>
            </a:r>
          </a:p>
          <a:p>
            <a:pPr marL="647700" lvl="1" indent="-323850" algn="l">
              <a:lnSpc>
                <a:spcPts val="3240"/>
              </a:lnSpc>
              <a:spcBef>
                <a:spcPct val="0"/>
              </a:spcBef>
              <a:buFont typeface="Arial"/>
              <a:buChar char="•"/>
            </a:pPr>
            <a:r>
              <a:rPr lang="en-US" sz="3000" dirty="0">
                <a:solidFill>
                  <a:srgbClr val="000000"/>
                </a:solidFill>
                <a:latin typeface="Calibri (MS)"/>
                <a:ea typeface="Calibri (MS)"/>
                <a:cs typeface="Calibri (MS)"/>
                <a:sym typeface="Calibri (MS)"/>
              </a:rPr>
              <a:t>Users choose how often they hear from us by selecting message types</a:t>
            </a:r>
          </a:p>
          <a:p>
            <a:pPr marL="647700" lvl="1" indent="-323850" algn="l">
              <a:lnSpc>
                <a:spcPts val="3240"/>
              </a:lnSpc>
              <a:spcBef>
                <a:spcPct val="0"/>
              </a:spcBef>
              <a:buFont typeface="Arial"/>
              <a:buChar char="•"/>
            </a:pPr>
            <a:r>
              <a:rPr lang="en-US" sz="3000" dirty="0">
                <a:solidFill>
                  <a:srgbClr val="000000"/>
                </a:solidFill>
                <a:latin typeface="Calibri (MS)"/>
                <a:ea typeface="Calibri (MS)"/>
                <a:cs typeface="Calibri (MS)"/>
                <a:sym typeface="Calibri (MS)"/>
              </a:rPr>
              <a:t>Messages are sent only by authorised police staff</a:t>
            </a:r>
          </a:p>
          <a:p>
            <a:pPr marL="647700" lvl="1" indent="-323850" algn="l">
              <a:lnSpc>
                <a:spcPts val="3240"/>
              </a:lnSpc>
              <a:spcBef>
                <a:spcPct val="0"/>
              </a:spcBef>
              <a:buFont typeface="Arial"/>
              <a:buChar char="•"/>
            </a:pPr>
            <a:r>
              <a:rPr lang="en-US" sz="3000" dirty="0">
                <a:solidFill>
                  <a:srgbClr val="000000"/>
                </a:solidFill>
                <a:latin typeface="Calibri (MS)"/>
                <a:ea typeface="Calibri (MS)"/>
                <a:cs typeface="Calibri (MS)"/>
                <a:sym typeface="Calibri (MS)"/>
              </a:rPr>
              <a:t>Residents can unsubscribe or change preferences at any time</a:t>
            </a:r>
          </a:p>
          <a:p>
            <a:pPr algn="l">
              <a:lnSpc>
                <a:spcPts val="3240"/>
              </a:lnSpc>
              <a:spcBef>
                <a:spcPct val="0"/>
              </a:spcBef>
            </a:pPr>
            <a:endParaRPr lang="en-US" sz="3000" dirty="0">
              <a:solidFill>
                <a:srgbClr val="000000"/>
              </a:solidFill>
              <a:latin typeface="Calibri (MS)"/>
              <a:ea typeface="Calibri (MS)"/>
              <a:cs typeface="Calibri (MS)"/>
              <a:sym typeface="Calibri (M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2573522"/>
            <a:chOff x="0" y="0"/>
            <a:chExt cx="24384000" cy="3431362"/>
          </a:xfrm>
        </p:grpSpPr>
        <p:sp>
          <p:nvSpPr>
            <p:cNvPr id="3" name="Freeform 3"/>
            <p:cNvSpPr/>
            <p:nvPr/>
          </p:nvSpPr>
          <p:spPr>
            <a:xfrm>
              <a:off x="0" y="0"/>
              <a:ext cx="24384000" cy="3431413"/>
            </a:xfrm>
            <a:custGeom>
              <a:avLst/>
              <a:gdLst/>
              <a:ahLst/>
              <a:cxnLst/>
              <a:rect l="l" t="t" r="r" b="b"/>
              <a:pathLst>
                <a:path w="24384000" h="3431413">
                  <a:moveTo>
                    <a:pt x="0" y="0"/>
                  </a:moveTo>
                  <a:lnTo>
                    <a:pt x="24384000" y="0"/>
                  </a:lnTo>
                  <a:lnTo>
                    <a:pt x="24384000" y="3431413"/>
                  </a:lnTo>
                  <a:lnTo>
                    <a:pt x="0" y="3431413"/>
                  </a:lnTo>
                  <a:close/>
                </a:path>
              </a:pathLst>
            </a:custGeom>
            <a:solidFill>
              <a:srgbClr val="131B4D"/>
            </a:solidFill>
          </p:spPr>
          <p:txBody>
            <a:bodyPr/>
            <a:lstStyle/>
            <a:p>
              <a:endParaRPr lang="en-GB"/>
            </a:p>
          </p:txBody>
        </p:sp>
      </p:grpSp>
      <p:sp>
        <p:nvSpPr>
          <p:cNvPr id="4" name="Freeform 4"/>
          <p:cNvSpPr/>
          <p:nvPr/>
        </p:nvSpPr>
        <p:spPr>
          <a:xfrm>
            <a:off x="14705276" y="9468031"/>
            <a:ext cx="3152537" cy="466449"/>
          </a:xfrm>
          <a:custGeom>
            <a:avLst/>
            <a:gdLst/>
            <a:ahLst/>
            <a:cxnLst/>
            <a:rect l="l" t="t" r="r" b="b"/>
            <a:pathLst>
              <a:path w="3152537" h="466449">
                <a:moveTo>
                  <a:pt x="0" y="0"/>
                </a:moveTo>
                <a:lnTo>
                  <a:pt x="3152537" y="0"/>
                </a:lnTo>
                <a:lnTo>
                  <a:pt x="3152537" y="466449"/>
                </a:lnTo>
                <a:lnTo>
                  <a:pt x="0" y="466449"/>
                </a:lnTo>
                <a:lnTo>
                  <a:pt x="0" y="0"/>
                </a:lnTo>
                <a:close/>
              </a:path>
            </a:pathLst>
          </a:custGeom>
          <a:blipFill>
            <a:blip r:embed="rId2"/>
            <a:stretch>
              <a:fillRect b="-95"/>
            </a:stretch>
          </a:blipFill>
        </p:spPr>
        <p:txBody>
          <a:bodyPr/>
          <a:lstStyle/>
          <a:p>
            <a:endParaRPr lang="en-GB"/>
          </a:p>
        </p:txBody>
      </p:sp>
      <p:sp>
        <p:nvSpPr>
          <p:cNvPr id="5" name="Freeform 5"/>
          <p:cNvSpPr/>
          <p:nvPr/>
        </p:nvSpPr>
        <p:spPr>
          <a:xfrm>
            <a:off x="-206796" y="1548255"/>
            <a:ext cx="5011120" cy="9056925"/>
          </a:xfrm>
          <a:custGeom>
            <a:avLst/>
            <a:gdLst/>
            <a:ahLst/>
            <a:cxnLst/>
            <a:rect l="l" t="t" r="r" b="b"/>
            <a:pathLst>
              <a:path w="5011120" h="9056925">
                <a:moveTo>
                  <a:pt x="0" y="0"/>
                </a:moveTo>
                <a:lnTo>
                  <a:pt x="5011120" y="0"/>
                </a:lnTo>
                <a:lnTo>
                  <a:pt x="5011120" y="9056925"/>
                </a:lnTo>
                <a:lnTo>
                  <a:pt x="0" y="9056925"/>
                </a:lnTo>
                <a:lnTo>
                  <a:pt x="0" y="0"/>
                </a:lnTo>
                <a:close/>
              </a:path>
            </a:pathLst>
          </a:custGeom>
          <a:blipFill>
            <a:blip r:embed="rId3"/>
            <a:stretch>
              <a:fillRect/>
            </a:stretch>
          </a:blipFill>
        </p:spPr>
        <p:txBody>
          <a:bodyPr/>
          <a:lstStyle/>
          <a:p>
            <a:endParaRPr lang="en-GB"/>
          </a:p>
        </p:txBody>
      </p:sp>
      <p:sp>
        <p:nvSpPr>
          <p:cNvPr id="6" name="Freeform 6"/>
          <p:cNvSpPr/>
          <p:nvPr/>
        </p:nvSpPr>
        <p:spPr>
          <a:xfrm>
            <a:off x="4564879" y="1548255"/>
            <a:ext cx="6765891" cy="6135249"/>
          </a:xfrm>
          <a:custGeom>
            <a:avLst/>
            <a:gdLst/>
            <a:ahLst/>
            <a:cxnLst/>
            <a:rect l="l" t="t" r="r" b="b"/>
            <a:pathLst>
              <a:path w="6765891" h="6135249">
                <a:moveTo>
                  <a:pt x="0" y="0"/>
                </a:moveTo>
                <a:lnTo>
                  <a:pt x="6765891" y="0"/>
                </a:lnTo>
                <a:lnTo>
                  <a:pt x="6765891" y="6135248"/>
                </a:lnTo>
                <a:lnTo>
                  <a:pt x="0" y="6135248"/>
                </a:lnTo>
                <a:lnTo>
                  <a:pt x="0" y="0"/>
                </a:lnTo>
                <a:close/>
              </a:path>
            </a:pathLst>
          </a:custGeom>
          <a:blipFill>
            <a:blip r:embed="rId4"/>
            <a:stretch>
              <a:fillRect/>
            </a:stretch>
          </a:blipFill>
        </p:spPr>
        <p:txBody>
          <a:bodyPr/>
          <a:lstStyle/>
          <a:p>
            <a:endParaRPr lang="en-GB"/>
          </a:p>
        </p:txBody>
      </p:sp>
      <p:sp>
        <p:nvSpPr>
          <p:cNvPr id="7" name="Freeform 7"/>
          <p:cNvSpPr/>
          <p:nvPr/>
        </p:nvSpPr>
        <p:spPr>
          <a:xfrm>
            <a:off x="11248097" y="1548255"/>
            <a:ext cx="6914358" cy="6204749"/>
          </a:xfrm>
          <a:custGeom>
            <a:avLst/>
            <a:gdLst/>
            <a:ahLst/>
            <a:cxnLst/>
            <a:rect l="l" t="t" r="r" b="b"/>
            <a:pathLst>
              <a:path w="6914358" h="6204749">
                <a:moveTo>
                  <a:pt x="0" y="0"/>
                </a:moveTo>
                <a:lnTo>
                  <a:pt x="6914358" y="0"/>
                </a:lnTo>
                <a:lnTo>
                  <a:pt x="6914358" y="6204749"/>
                </a:lnTo>
                <a:lnTo>
                  <a:pt x="0" y="6204749"/>
                </a:lnTo>
                <a:lnTo>
                  <a:pt x="0" y="0"/>
                </a:lnTo>
                <a:close/>
              </a:path>
            </a:pathLst>
          </a:custGeom>
          <a:blipFill>
            <a:blip r:embed="rId5"/>
            <a:stretch>
              <a:fillRect/>
            </a:stretch>
          </a:blipFill>
        </p:spPr>
        <p:txBody>
          <a:bodyPr/>
          <a:lstStyle/>
          <a:p>
            <a:endParaRPr lang="en-GB"/>
          </a:p>
        </p:txBody>
      </p:sp>
      <p:sp>
        <p:nvSpPr>
          <p:cNvPr id="8" name="TextBox 8"/>
          <p:cNvSpPr txBox="1"/>
          <p:nvPr/>
        </p:nvSpPr>
        <p:spPr>
          <a:xfrm>
            <a:off x="1028700" y="579915"/>
            <a:ext cx="15943011" cy="968340"/>
          </a:xfrm>
          <a:prstGeom prst="rect">
            <a:avLst/>
          </a:prstGeom>
        </p:spPr>
        <p:txBody>
          <a:bodyPr lIns="0" tIns="0" rIns="0" bIns="0" rtlCol="0" anchor="t">
            <a:spAutoFit/>
          </a:bodyPr>
          <a:lstStyle/>
          <a:p>
            <a:pPr algn="l">
              <a:lnSpc>
                <a:spcPts val="7000"/>
              </a:lnSpc>
            </a:pPr>
            <a:r>
              <a:rPr lang="en-US" sz="5000" b="1">
                <a:solidFill>
                  <a:srgbClr val="FFFFFF"/>
                </a:solidFill>
                <a:latin typeface="Calibri (MS) Bold"/>
                <a:ea typeface="Calibri (MS) Bold"/>
                <a:cs typeface="Calibri (MS) Bold"/>
                <a:sym typeface="Calibri (MS) Bold"/>
              </a:rPr>
              <a:t>Message examples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2573522"/>
            <a:chOff x="0" y="0"/>
            <a:chExt cx="24384000" cy="3431362"/>
          </a:xfrm>
        </p:grpSpPr>
        <p:sp>
          <p:nvSpPr>
            <p:cNvPr id="3" name="Freeform 3"/>
            <p:cNvSpPr/>
            <p:nvPr/>
          </p:nvSpPr>
          <p:spPr>
            <a:xfrm>
              <a:off x="0" y="0"/>
              <a:ext cx="24384000" cy="3431413"/>
            </a:xfrm>
            <a:custGeom>
              <a:avLst/>
              <a:gdLst/>
              <a:ahLst/>
              <a:cxnLst/>
              <a:rect l="l" t="t" r="r" b="b"/>
              <a:pathLst>
                <a:path w="24384000" h="3431413">
                  <a:moveTo>
                    <a:pt x="0" y="0"/>
                  </a:moveTo>
                  <a:lnTo>
                    <a:pt x="24384000" y="0"/>
                  </a:lnTo>
                  <a:lnTo>
                    <a:pt x="24384000" y="3431413"/>
                  </a:lnTo>
                  <a:lnTo>
                    <a:pt x="0" y="3431413"/>
                  </a:lnTo>
                  <a:close/>
                </a:path>
              </a:pathLst>
            </a:custGeom>
            <a:solidFill>
              <a:srgbClr val="131B4D"/>
            </a:solidFill>
          </p:spPr>
          <p:txBody>
            <a:bodyPr/>
            <a:lstStyle/>
            <a:p>
              <a:endParaRPr lang="en-GB"/>
            </a:p>
          </p:txBody>
        </p:sp>
      </p:grpSp>
      <p:sp>
        <p:nvSpPr>
          <p:cNvPr id="4" name="Freeform 4"/>
          <p:cNvSpPr/>
          <p:nvPr/>
        </p:nvSpPr>
        <p:spPr>
          <a:xfrm>
            <a:off x="14705276" y="9468031"/>
            <a:ext cx="3152537" cy="466449"/>
          </a:xfrm>
          <a:custGeom>
            <a:avLst/>
            <a:gdLst/>
            <a:ahLst/>
            <a:cxnLst/>
            <a:rect l="l" t="t" r="r" b="b"/>
            <a:pathLst>
              <a:path w="3152537" h="466449">
                <a:moveTo>
                  <a:pt x="0" y="0"/>
                </a:moveTo>
                <a:lnTo>
                  <a:pt x="3152537" y="0"/>
                </a:lnTo>
                <a:lnTo>
                  <a:pt x="3152537" y="466449"/>
                </a:lnTo>
                <a:lnTo>
                  <a:pt x="0" y="466449"/>
                </a:lnTo>
                <a:lnTo>
                  <a:pt x="0" y="0"/>
                </a:lnTo>
                <a:close/>
              </a:path>
            </a:pathLst>
          </a:custGeom>
          <a:blipFill>
            <a:blip r:embed="rId2"/>
            <a:stretch>
              <a:fillRect b="-95"/>
            </a:stretch>
          </a:blipFill>
        </p:spPr>
        <p:txBody>
          <a:bodyPr/>
          <a:lstStyle/>
          <a:p>
            <a:endParaRPr lang="en-GB"/>
          </a:p>
        </p:txBody>
      </p:sp>
      <p:sp>
        <p:nvSpPr>
          <p:cNvPr id="5" name="TextBox 5"/>
          <p:cNvSpPr txBox="1"/>
          <p:nvPr/>
        </p:nvSpPr>
        <p:spPr>
          <a:xfrm>
            <a:off x="1028700" y="2916637"/>
            <a:ext cx="16230600" cy="6627143"/>
          </a:xfrm>
          <a:prstGeom prst="rect">
            <a:avLst/>
          </a:prstGeom>
        </p:spPr>
        <p:txBody>
          <a:bodyPr lIns="0" tIns="0" rIns="0" bIns="0" rtlCol="0" anchor="t">
            <a:spAutoFit/>
          </a:bodyPr>
          <a:lstStyle/>
          <a:p>
            <a:pPr algn="l">
              <a:lnSpc>
                <a:spcPts val="3240"/>
              </a:lnSpc>
              <a:spcBef>
                <a:spcPct val="0"/>
              </a:spcBef>
            </a:pPr>
            <a:r>
              <a:rPr lang="en-US" sz="3000" dirty="0">
                <a:solidFill>
                  <a:srgbClr val="000000"/>
                </a:solidFill>
                <a:latin typeface="Calibri (MS)"/>
                <a:ea typeface="Calibri (MS)"/>
                <a:cs typeface="Calibri (MS)"/>
                <a:sym typeface="Calibri (MS)"/>
              </a:rPr>
              <a:t>Northamptonshire Talking provides a direct digital link between residents and their Neighbourhood Policing Team</a:t>
            </a:r>
          </a:p>
          <a:p>
            <a:pPr algn="l">
              <a:lnSpc>
                <a:spcPts val="3240"/>
              </a:lnSpc>
              <a:spcBef>
                <a:spcPct val="0"/>
              </a:spcBef>
            </a:pPr>
            <a:endParaRPr lang="en-US" sz="3000" dirty="0">
              <a:solidFill>
                <a:srgbClr val="000000"/>
              </a:solidFill>
              <a:latin typeface="Calibri (MS)"/>
              <a:ea typeface="Calibri (MS)"/>
              <a:cs typeface="Calibri (MS)"/>
              <a:sym typeface="Calibri (MS)"/>
            </a:endParaRPr>
          </a:p>
          <a:p>
            <a:pPr algn="l">
              <a:lnSpc>
                <a:spcPts val="3240"/>
              </a:lnSpc>
              <a:spcBef>
                <a:spcPct val="0"/>
              </a:spcBef>
            </a:pPr>
            <a:r>
              <a:rPr lang="en-US" sz="3000" b="1" dirty="0">
                <a:solidFill>
                  <a:srgbClr val="000000"/>
                </a:solidFill>
                <a:latin typeface="Calibri (MS) Bold"/>
                <a:ea typeface="Calibri (MS) Bold"/>
                <a:cs typeface="Calibri (MS) Bold"/>
                <a:sym typeface="Calibri (MS) Bold"/>
              </a:rPr>
              <a:t>How to:</a:t>
            </a:r>
          </a:p>
          <a:p>
            <a:pPr marL="647700" lvl="1" indent="-323850" algn="l">
              <a:lnSpc>
                <a:spcPts val="3240"/>
              </a:lnSpc>
              <a:spcBef>
                <a:spcPct val="0"/>
              </a:spcBef>
              <a:buFont typeface="Arial"/>
              <a:buChar char="•"/>
            </a:pPr>
            <a:r>
              <a:rPr lang="en-US" sz="3000" dirty="0">
                <a:solidFill>
                  <a:srgbClr val="000000"/>
                </a:solidFill>
                <a:latin typeface="Calibri (MS)"/>
                <a:ea typeface="Calibri (MS)"/>
                <a:cs typeface="Calibri (MS)"/>
                <a:sym typeface="Calibri (MS)"/>
              </a:rPr>
              <a:t>Go to the Northamptonshire Talking web page, enter your postcode and contact an officer</a:t>
            </a:r>
          </a:p>
          <a:p>
            <a:pPr algn="l">
              <a:lnSpc>
                <a:spcPts val="3240"/>
              </a:lnSpc>
            </a:pPr>
            <a:r>
              <a:rPr lang="en-US" sz="3000" dirty="0">
                <a:solidFill>
                  <a:srgbClr val="000000"/>
                </a:solidFill>
                <a:latin typeface="Calibri (MS)"/>
                <a:ea typeface="Calibri (MS)"/>
                <a:cs typeface="Calibri (MS)"/>
                <a:sym typeface="Calibri (MS)"/>
              </a:rPr>
              <a:t>        </a:t>
            </a:r>
            <a:r>
              <a:rPr lang="en-US" sz="3000" b="1" dirty="0">
                <a:solidFill>
                  <a:srgbClr val="000000"/>
                </a:solidFill>
                <a:latin typeface="Calibri (MS) Bold"/>
                <a:ea typeface="Calibri (MS) Bold"/>
                <a:cs typeface="Calibri (MS) Bold"/>
                <a:sym typeface="Calibri (MS) Bold"/>
              </a:rPr>
              <a:t>Or</a:t>
            </a:r>
          </a:p>
          <a:p>
            <a:pPr marL="647700" lvl="1" indent="-323850" algn="l">
              <a:lnSpc>
                <a:spcPts val="3240"/>
              </a:lnSpc>
              <a:buFont typeface="Arial"/>
              <a:buChar char="•"/>
            </a:pPr>
            <a:r>
              <a:rPr lang="en-US" sz="3000" dirty="0">
                <a:solidFill>
                  <a:srgbClr val="000000"/>
                </a:solidFill>
                <a:latin typeface="Calibri (MS)"/>
                <a:ea typeface="Calibri (MS)"/>
                <a:cs typeface="Calibri (MS)"/>
                <a:sym typeface="Calibri (MS)"/>
              </a:rPr>
              <a:t>At the bottom of any message you receive, you can reply to the officer who sent it out</a:t>
            </a:r>
          </a:p>
          <a:p>
            <a:pPr algn="l">
              <a:lnSpc>
                <a:spcPts val="3240"/>
              </a:lnSpc>
            </a:pPr>
            <a:endParaRPr lang="en-US" sz="3000" dirty="0">
              <a:solidFill>
                <a:srgbClr val="000000"/>
              </a:solidFill>
              <a:latin typeface="Calibri (MS)"/>
              <a:ea typeface="Calibri (MS)"/>
              <a:cs typeface="Calibri (MS)"/>
              <a:sym typeface="Calibri (MS)"/>
            </a:endParaRPr>
          </a:p>
          <a:p>
            <a:pPr algn="l">
              <a:lnSpc>
                <a:spcPts val="3240"/>
              </a:lnSpc>
            </a:pPr>
            <a:endParaRPr lang="en-US" sz="3000" dirty="0">
              <a:solidFill>
                <a:srgbClr val="000000"/>
              </a:solidFill>
              <a:latin typeface="Calibri (MS)"/>
              <a:ea typeface="Calibri (MS)"/>
              <a:cs typeface="Calibri (MS)"/>
              <a:sym typeface="Calibri (MS)"/>
            </a:endParaRPr>
          </a:p>
          <a:p>
            <a:pPr algn="l">
              <a:lnSpc>
                <a:spcPts val="3240"/>
              </a:lnSpc>
            </a:pPr>
            <a:endParaRPr lang="en-US" sz="3000" dirty="0">
              <a:solidFill>
                <a:srgbClr val="000000"/>
              </a:solidFill>
              <a:latin typeface="Calibri (MS)"/>
              <a:ea typeface="Calibri (MS)"/>
              <a:cs typeface="Calibri (MS)"/>
              <a:sym typeface="Calibri (MS)"/>
            </a:endParaRPr>
          </a:p>
          <a:p>
            <a:pPr algn="l">
              <a:lnSpc>
                <a:spcPts val="3240"/>
              </a:lnSpc>
              <a:spcBef>
                <a:spcPct val="0"/>
              </a:spcBef>
            </a:pPr>
            <a:r>
              <a:rPr lang="en-US" sz="3000" b="1" dirty="0">
                <a:solidFill>
                  <a:srgbClr val="000000"/>
                </a:solidFill>
                <a:latin typeface="Calibri (MS) Bold"/>
                <a:ea typeface="Calibri (MS) Bold"/>
                <a:cs typeface="Calibri (MS) Bold"/>
                <a:sym typeface="Calibri (MS) Bold"/>
              </a:rPr>
              <a:t>Why this matters:</a:t>
            </a:r>
          </a:p>
          <a:p>
            <a:pPr marL="647700" lvl="1" indent="-323850" algn="l">
              <a:lnSpc>
                <a:spcPts val="3240"/>
              </a:lnSpc>
              <a:spcBef>
                <a:spcPct val="0"/>
              </a:spcBef>
              <a:buFont typeface="Arial"/>
              <a:buChar char="•"/>
            </a:pPr>
            <a:r>
              <a:rPr lang="en-US" sz="3000" dirty="0">
                <a:solidFill>
                  <a:srgbClr val="000000"/>
                </a:solidFill>
                <a:latin typeface="Calibri (MS)"/>
                <a:ea typeface="Calibri (MS)"/>
                <a:cs typeface="Calibri (MS)"/>
                <a:sym typeface="Calibri (MS)"/>
              </a:rPr>
              <a:t>Lowers the barrier to reporting concerns</a:t>
            </a:r>
          </a:p>
          <a:p>
            <a:pPr marL="647700" lvl="1" indent="-323850" algn="l">
              <a:lnSpc>
                <a:spcPts val="3240"/>
              </a:lnSpc>
              <a:spcBef>
                <a:spcPct val="0"/>
              </a:spcBef>
              <a:buFont typeface="Arial"/>
              <a:buChar char="•"/>
            </a:pPr>
            <a:r>
              <a:rPr lang="en-US" sz="3000" dirty="0">
                <a:solidFill>
                  <a:srgbClr val="000000"/>
                </a:solidFill>
                <a:latin typeface="Calibri (MS)"/>
                <a:ea typeface="Calibri (MS)"/>
                <a:cs typeface="Calibri (MS)"/>
                <a:sym typeface="Calibri (MS)"/>
              </a:rPr>
              <a:t>Encourages early sharing of intelligence</a:t>
            </a:r>
          </a:p>
          <a:p>
            <a:pPr marL="647700" lvl="1" indent="-323850" algn="l">
              <a:lnSpc>
                <a:spcPts val="3240"/>
              </a:lnSpc>
              <a:spcBef>
                <a:spcPct val="0"/>
              </a:spcBef>
              <a:buFont typeface="Arial"/>
              <a:buChar char="•"/>
            </a:pPr>
            <a:r>
              <a:rPr lang="en-US" sz="3000" dirty="0">
                <a:solidFill>
                  <a:srgbClr val="000000"/>
                </a:solidFill>
                <a:latin typeface="Calibri (MS)"/>
                <a:ea typeface="Calibri (MS)"/>
                <a:cs typeface="Calibri (MS)"/>
                <a:sym typeface="Calibri (MS)"/>
              </a:rPr>
              <a:t>Builds trust and familiarity with local officers</a:t>
            </a:r>
          </a:p>
          <a:p>
            <a:pPr marL="647700" lvl="1" indent="-323850" algn="l">
              <a:lnSpc>
                <a:spcPts val="3240"/>
              </a:lnSpc>
              <a:spcBef>
                <a:spcPct val="0"/>
              </a:spcBef>
              <a:buFont typeface="Arial"/>
              <a:buChar char="•"/>
            </a:pPr>
            <a:r>
              <a:rPr lang="en-US" sz="3000" dirty="0">
                <a:solidFill>
                  <a:srgbClr val="000000"/>
                </a:solidFill>
                <a:latin typeface="Calibri (MS)"/>
                <a:ea typeface="Calibri (MS)"/>
                <a:cs typeface="Calibri (MS)"/>
                <a:sym typeface="Calibri (MS)"/>
              </a:rPr>
              <a:t>Supports problem‑solving policing</a:t>
            </a:r>
          </a:p>
          <a:p>
            <a:pPr algn="l">
              <a:lnSpc>
                <a:spcPts val="3240"/>
              </a:lnSpc>
              <a:spcBef>
                <a:spcPct val="0"/>
              </a:spcBef>
            </a:pPr>
            <a:endParaRPr lang="en-US" sz="3000" dirty="0">
              <a:solidFill>
                <a:srgbClr val="000000"/>
              </a:solidFill>
              <a:latin typeface="Calibri (MS)"/>
              <a:ea typeface="Calibri (MS)"/>
              <a:cs typeface="Calibri (MS)"/>
              <a:sym typeface="Calibri (MS)"/>
            </a:endParaRPr>
          </a:p>
        </p:txBody>
      </p:sp>
      <p:sp>
        <p:nvSpPr>
          <p:cNvPr id="6" name="Freeform 6"/>
          <p:cNvSpPr/>
          <p:nvPr/>
        </p:nvSpPr>
        <p:spPr>
          <a:xfrm>
            <a:off x="3493371" y="5834943"/>
            <a:ext cx="11301259" cy="1186632"/>
          </a:xfrm>
          <a:custGeom>
            <a:avLst/>
            <a:gdLst/>
            <a:ahLst/>
            <a:cxnLst/>
            <a:rect l="l" t="t" r="r" b="b"/>
            <a:pathLst>
              <a:path w="11301259" h="1186632">
                <a:moveTo>
                  <a:pt x="0" y="0"/>
                </a:moveTo>
                <a:lnTo>
                  <a:pt x="11301258" y="0"/>
                </a:lnTo>
                <a:lnTo>
                  <a:pt x="11301258" y="1186632"/>
                </a:lnTo>
                <a:lnTo>
                  <a:pt x="0" y="1186632"/>
                </a:lnTo>
                <a:lnTo>
                  <a:pt x="0" y="0"/>
                </a:lnTo>
                <a:close/>
              </a:path>
            </a:pathLst>
          </a:custGeom>
          <a:blipFill>
            <a:blip r:embed="rId3"/>
            <a:stretch>
              <a:fillRect/>
            </a:stretch>
          </a:blipFill>
        </p:spPr>
        <p:txBody>
          <a:bodyPr/>
          <a:lstStyle/>
          <a:p>
            <a:endParaRPr lang="en-GB"/>
          </a:p>
        </p:txBody>
      </p:sp>
      <p:sp>
        <p:nvSpPr>
          <p:cNvPr id="7" name="TextBox 7"/>
          <p:cNvSpPr txBox="1"/>
          <p:nvPr/>
        </p:nvSpPr>
        <p:spPr>
          <a:xfrm>
            <a:off x="1028700" y="819150"/>
            <a:ext cx="15943011" cy="968340"/>
          </a:xfrm>
          <a:prstGeom prst="rect">
            <a:avLst/>
          </a:prstGeom>
        </p:spPr>
        <p:txBody>
          <a:bodyPr lIns="0" tIns="0" rIns="0" bIns="0" rtlCol="0" anchor="t">
            <a:spAutoFit/>
          </a:bodyPr>
          <a:lstStyle/>
          <a:p>
            <a:pPr algn="l">
              <a:lnSpc>
                <a:spcPts val="7000"/>
              </a:lnSpc>
            </a:pPr>
            <a:r>
              <a:rPr lang="en-US" sz="5000" b="1">
                <a:solidFill>
                  <a:srgbClr val="FFFFFF"/>
                </a:solidFill>
                <a:latin typeface="Calibri (MS) Bold"/>
                <a:ea typeface="Calibri (MS) Bold"/>
                <a:cs typeface="Calibri (MS) Bold"/>
                <a:sym typeface="Calibri (MS) Bold"/>
              </a:rPr>
              <a:t>How do I contact my neighbourhood officers?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4705276" y="9468031"/>
            <a:ext cx="3152537" cy="466449"/>
          </a:xfrm>
          <a:custGeom>
            <a:avLst/>
            <a:gdLst/>
            <a:ahLst/>
            <a:cxnLst/>
            <a:rect l="l" t="t" r="r" b="b"/>
            <a:pathLst>
              <a:path w="3152537" h="466449">
                <a:moveTo>
                  <a:pt x="0" y="0"/>
                </a:moveTo>
                <a:lnTo>
                  <a:pt x="3152537" y="0"/>
                </a:lnTo>
                <a:lnTo>
                  <a:pt x="3152537" y="466449"/>
                </a:lnTo>
                <a:lnTo>
                  <a:pt x="0" y="466449"/>
                </a:lnTo>
                <a:lnTo>
                  <a:pt x="0" y="0"/>
                </a:lnTo>
                <a:close/>
              </a:path>
            </a:pathLst>
          </a:custGeom>
          <a:blipFill>
            <a:blip r:embed="rId2"/>
            <a:stretch>
              <a:fillRect b="-95"/>
            </a:stretch>
          </a:blipFill>
        </p:spPr>
        <p:txBody>
          <a:bodyPr/>
          <a:lstStyle/>
          <a:p>
            <a:endParaRPr lang="en-GB"/>
          </a:p>
        </p:txBody>
      </p:sp>
      <p:sp>
        <p:nvSpPr>
          <p:cNvPr id="3" name="Freeform 3"/>
          <p:cNvSpPr/>
          <p:nvPr/>
        </p:nvSpPr>
        <p:spPr>
          <a:xfrm>
            <a:off x="3779199" y="2709771"/>
            <a:ext cx="10258622" cy="2782651"/>
          </a:xfrm>
          <a:custGeom>
            <a:avLst/>
            <a:gdLst/>
            <a:ahLst/>
            <a:cxnLst/>
            <a:rect l="l" t="t" r="r" b="b"/>
            <a:pathLst>
              <a:path w="10258622" h="2782651">
                <a:moveTo>
                  <a:pt x="0" y="0"/>
                </a:moveTo>
                <a:lnTo>
                  <a:pt x="10258622" y="0"/>
                </a:lnTo>
                <a:lnTo>
                  <a:pt x="10258622" y="2782652"/>
                </a:lnTo>
                <a:lnTo>
                  <a:pt x="0" y="2782652"/>
                </a:lnTo>
                <a:lnTo>
                  <a:pt x="0" y="0"/>
                </a:lnTo>
                <a:close/>
              </a:path>
            </a:pathLst>
          </a:custGeom>
          <a:blipFill>
            <a:blip r:embed="rId3"/>
            <a:stretch>
              <a:fillRect/>
            </a:stretch>
          </a:blipFill>
        </p:spPr>
        <p:txBody>
          <a:bodyPr/>
          <a:lstStyle/>
          <a:p>
            <a:endParaRPr lang="en-GB"/>
          </a:p>
        </p:txBody>
      </p:sp>
      <p:sp>
        <p:nvSpPr>
          <p:cNvPr id="4" name="TextBox 4"/>
          <p:cNvSpPr txBox="1"/>
          <p:nvPr/>
        </p:nvSpPr>
        <p:spPr>
          <a:xfrm>
            <a:off x="1028700" y="904875"/>
            <a:ext cx="16230600" cy="5914540"/>
          </a:xfrm>
          <a:prstGeom prst="rect">
            <a:avLst/>
          </a:prstGeom>
        </p:spPr>
        <p:txBody>
          <a:bodyPr lIns="0" tIns="0" rIns="0" bIns="0" rtlCol="0" anchor="t">
            <a:spAutoFit/>
          </a:bodyPr>
          <a:lstStyle/>
          <a:p>
            <a:pPr marL="647700" lvl="1" indent="-323850" algn="l">
              <a:lnSpc>
                <a:spcPts val="4200"/>
              </a:lnSpc>
              <a:buAutoNum type="arabicPeriod"/>
            </a:pPr>
            <a:r>
              <a:rPr lang="en-US" sz="3000" b="1" dirty="0">
                <a:solidFill>
                  <a:srgbClr val="000000"/>
                </a:solidFill>
                <a:latin typeface="Calibri (MS) Bold"/>
                <a:ea typeface="Calibri (MS) Bold"/>
                <a:cs typeface="Calibri (MS) Bold"/>
                <a:sym typeface="Calibri (MS) Bold"/>
              </a:rPr>
              <a:t>Enter this into your search engine: </a:t>
            </a:r>
            <a:r>
              <a:rPr lang="en-US" sz="3000" b="1" u="sng" dirty="0">
                <a:solidFill>
                  <a:srgbClr val="000000"/>
                </a:solidFill>
                <a:latin typeface="Calibri (MS) Bold"/>
                <a:ea typeface="Calibri (MS) Bold"/>
                <a:cs typeface="Calibri (MS) Bold"/>
                <a:sym typeface="Calibri (MS) Bold"/>
                <a:hlinkClick r:id="rId4" tooltip="https://www.northamptonshiretalking.co.uk"/>
              </a:rPr>
              <a:t>https://www.northamptonshiretalking.co.uk</a:t>
            </a:r>
          </a:p>
          <a:p>
            <a:pPr algn="l">
              <a:lnSpc>
                <a:spcPts val="4200"/>
              </a:lnSpc>
            </a:pPr>
            <a:endParaRPr lang="en-US" sz="3000" b="1" u="sng" dirty="0">
              <a:solidFill>
                <a:srgbClr val="000000"/>
              </a:solidFill>
              <a:latin typeface="Calibri (MS) Bold"/>
              <a:ea typeface="Calibri (MS) Bold"/>
              <a:cs typeface="Calibri (MS) Bold"/>
              <a:sym typeface="Calibri (MS) Bold"/>
              <a:hlinkClick r:id="rId4" tooltip="https://www.northamptonshiretalking.co.uk"/>
            </a:endParaRPr>
          </a:p>
          <a:p>
            <a:pPr marL="323850" lvl="1" algn="l">
              <a:lnSpc>
                <a:spcPts val="4200"/>
              </a:lnSpc>
            </a:pPr>
            <a:r>
              <a:rPr lang="en-US" sz="3000" b="1" dirty="0">
                <a:solidFill>
                  <a:srgbClr val="000000"/>
                </a:solidFill>
                <a:latin typeface="Calibri (MS) Bold"/>
                <a:ea typeface="Calibri (MS) Bold"/>
                <a:cs typeface="Calibri (MS) Bold"/>
                <a:sym typeface="Calibri (MS) Bold"/>
              </a:rPr>
              <a:t>2. Enter your postcode on the homepage</a:t>
            </a:r>
          </a:p>
          <a:p>
            <a:pPr algn="l">
              <a:lnSpc>
                <a:spcPts val="4200"/>
              </a:lnSpc>
            </a:pPr>
            <a:endParaRPr lang="en-US" sz="3000" b="1" dirty="0">
              <a:solidFill>
                <a:srgbClr val="000000"/>
              </a:solidFill>
              <a:latin typeface="Calibri (MS) Bold"/>
              <a:ea typeface="Calibri (MS) Bold"/>
              <a:cs typeface="Calibri (MS) Bold"/>
              <a:sym typeface="Calibri (MS) Bold"/>
            </a:endParaRPr>
          </a:p>
          <a:p>
            <a:pPr algn="l">
              <a:lnSpc>
                <a:spcPts val="4200"/>
              </a:lnSpc>
            </a:pPr>
            <a:endParaRPr lang="en-US" sz="3000" b="1" dirty="0">
              <a:solidFill>
                <a:srgbClr val="000000"/>
              </a:solidFill>
              <a:latin typeface="Calibri (MS) Bold"/>
              <a:ea typeface="Calibri (MS) Bold"/>
              <a:cs typeface="Calibri (MS) Bold"/>
              <a:sym typeface="Calibri (MS) Bold"/>
            </a:endParaRPr>
          </a:p>
          <a:p>
            <a:pPr algn="l">
              <a:lnSpc>
                <a:spcPts val="4200"/>
              </a:lnSpc>
            </a:pPr>
            <a:endParaRPr lang="en-US" sz="3000" b="1" dirty="0">
              <a:solidFill>
                <a:srgbClr val="000000"/>
              </a:solidFill>
              <a:latin typeface="Calibri (MS) Bold"/>
              <a:ea typeface="Calibri (MS) Bold"/>
              <a:cs typeface="Calibri (MS) Bold"/>
              <a:sym typeface="Calibri (MS) Bold"/>
            </a:endParaRPr>
          </a:p>
          <a:p>
            <a:pPr algn="l">
              <a:lnSpc>
                <a:spcPts val="4200"/>
              </a:lnSpc>
            </a:pPr>
            <a:endParaRPr lang="en-US" sz="3000" b="1" dirty="0">
              <a:solidFill>
                <a:srgbClr val="000000"/>
              </a:solidFill>
              <a:latin typeface="Calibri (MS) Bold"/>
              <a:ea typeface="Calibri (MS) Bold"/>
              <a:cs typeface="Calibri (MS) Bold"/>
              <a:sym typeface="Calibri (MS) Bold"/>
            </a:endParaRPr>
          </a:p>
          <a:p>
            <a:pPr algn="l">
              <a:lnSpc>
                <a:spcPts val="4200"/>
              </a:lnSpc>
            </a:pPr>
            <a:endParaRPr lang="en-US" sz="3000" b="1" dirty="0">
              <a:solidFill>
                <a:srgbClr val="000000"/>
              </a:solidFill>
              <a:latin typeface="Calibri (MS) Bold"/>
              <a:ea typeface="Calibri (MS) Bold"/>
              <a:cs typeface="Calibri (MS) Bold"/>
              <a:sym typeface="Calibri (MS) Bold"/>
            </a:endParaRPr>
          </a:p>
          <a:p>
            <a:pPr algn="l">
              <a:lnSpc>
                <a:spcPts val="4200"/>
              </a:lnSpc>
            </a:pPr>
            <a:endParaRPr lang="en-US" sz="3000" b="1" dirty="0">
              <a:solidFill>
                <a:srgbClr val="000000"/>
              </a:solidFill>
              <a:latin typeface="Calibri (MS) Bold"/>
              <a:ea typeface="Calibri (MS) Bold"/>
              <a:cs typeface="Calibri (MS) Bold"/>
              <a:sym typeface="Calibri (MS) Bold"/>
            </a:endParaRPr>
          </a:p>
          <a:p>
            <a:pPr marL="323850" lvl="1" algn="l">
              <a:lnSpc>
                <a:spcPts val="4200"/>
              </a:lnSpc>
              <a:spcBef>
                <a:spcPct val="0"/>
              </a:spcBef>
            </a:pPr>
            <a:r>
              <a:rPr lang="en-US" sz="3000" b="1" dirty="0">
                <a:solidFill>
                  <a:srgbClr val="000000"/>
                </a:solidFill>
                <a:latin typeface="Calibri (MS) Bold"/>
                <a:ea typeface="Calibri (MS) Bold"/>
                <a:cs typeface="Calibri (MS) Bold"/>
                <a:sym typeface="Calibri (MS) Bold"/>
              </a:rPr>
              <a:t>3. View upcoming events and your neighbourhood team. Click on the orange email icon to contact your team.</a:t>
            </a:r>
          </a:p>
        </p:txBody>
      </p:sp>
      <p:sp>
        <p:nvSpPr>
          <p:cNvPr id="5" name="Freeform 5"/>
          <p:cNvSpPr/>
          <p:nvPr/>
        </p:nvSpPr>
        <p:spPr>
          <a:xfrm>
            <a:off x="4527350" y="6315780"/>
            <a:ext cx="8048917" cy="4386660"/>
          </a:xfrm>
          <a:custGeom>
            <a:avLst/>
            <a:gdLst/>
            <a:ahLst/>
            <a:cxnLst/>
            <a:rect l="l" t="t" r="r" b="b"/>
            <a:pathLst>
              <a:path w="8048917" h="4386660">
                <a:moveTo>
                  <a:pt x="0" y="0"/>
                </a:moveTo>
                <a:lnTo>
                  <a:pt x="8048917" y="0"/>
                </a:lnTo>
                <a:lnTo>
                  <a:pt x="8048917" y="4386659"/>
                </a:lnTo>
                <a:lnTo>
                  <a:pt x="0" y="4386659"/>
                </a:lnTo>
                <a:lnTo>
                  <a:pt x="0" y="0"/>
                </a:lnTo>
                <a:close/>
              </a:path>
            </a:pathLst>
          </a:custGeom>
          <a:blipFill>
            <a:blip r:embed="rId5"/>
            <a:stretch>
              <a:fillRect/>
            </a:stretch>
          </a:blipFill>
        </p:spPr>
        <p:txBody>
          <a:bodyPr/>
          <a:lstStyle/>
          <a:p>
            <a:endParaRPr lang="en-GB"/>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2573522"/>
            <a:chOff x="0" y="0"/>
            <a:chExt cx="24384000" cy="3431362"/>
          </a:xfrm>
        </p:grpSpPr>
        <p:sp>
          <p:nvSpPr>
            <p:cNvPr id="3" name="Freeform 3"/>
            <p:cNvSpPr/>
            <p:nvPr/>
          </p:nvSpPr>
          <p:spPr>
            <a:xfrm>
              <a:off x="0" y="0"/>
              <a:ext cx="24384000" cy="3431413"/>
            </a:xfrm>
            <a:custGeom>
              <a:avLst/>
              <a:gdLst/>
              <a:ahLst/>
              <a:cxnLst/>
              <a:rect l="l" t="t" r="r" b="b"/>
              <a:pathLst>
                <a:path w="24384000" h="3431413">
                  <a:moveTo>
                    <a:pt x="0" y="0"/>
                  </a:moveTo>
                  <a:lnTo>
                    <a:pt x="24384000" y="0"/>
                  </a:lnTo>
                  <a:lnTo>
                    <a:pt x="24384000" y="3431413"/>
                  </a:lnTo>
                  <a:lnTo>
                    <a:pt x="0" y="3431413"/>
                  </a:lnTo>
                  <a:close/>
                </a:path>
              </a:pathLst>
            </a:custGeom>
            <a:solidFill>
              <a:srgbClr val="131B4D"/>
            </a:solidFill>
          </p:spPr>
          <p:txBody>
            <a:bodyPr/>
            <a:lstStyle/>
            <a:p>
              <a:endParaRPr lang="en-GB"/>
            </a:p>
          </p:txBody>
        </p:sp>
      </p:grpSp>
      <p:sp>
        <p:nvSpPr>
          <p:cNvPr id="4" name="Freeform 4"/>
          <p:cNvSpPr/>
          <p:nvPr/>
        </p:nvSpPr>
        <p:spPr>
          <a:xfrm>
            <a:off x="14705276" y="9468031"/>
            <a:ext cx="3152537" cy="466449"/>
          </a:xfrm>
          <a:custGeom>
            <a:avLst/>
            <a:gdLst/>
            <a:ahLst/>
            <a:cxnLst/>
            <a:rect l="l" t="t" r="r" b="b"/>
            <a:pathLst>
              <a:path w="3152537" h="466449">
                <a:moveTo>
                  <a:pt x="0" y="0"/>
                </a:moveTo>
                <a:lnTo>
                  <a:pt x="3152537" y="0"/>
                </a:lnTo>
                <a:lnTo>
                  <a:pt x="3152537" y="466449"/>
                </a:lnTo>
                <a:lnTo>
                  <a:pt x="0" y="466449"/>
                </a:lnTo>
                <a:lnTo>
                  <a:pt x="0" y="0"/>
                </a:lnTo>
                <a:close/>
              </a:path>
            </a:pathLst>
          </a:custGeom>
          <a:blipFill>
            <a:blip r:embed="rId2"/>
            <a:stretch>
              <a:fillRect b="-95"/>
            </a:stretch>
          </a:blipFill>
        </p:spPr>
        <p:txBody>
          <a:bodyPr/>
          <a:lstStyle/>
          <a:p>
            <a:endParaRPr lang="en-GB"/>
          </a:p>
        </p:txBody>
      </p:sp>
      <p:sp>
        <p:nvSpPr>
          <p:cNvPr id="5" name="TextBox 5"/>
          <p:cNvSpPr txBox="1"/>
          <p:nvPr/>
        </p:nvSpPr>
        <p:spPr>
          <a:xfrm>
            <a:off x="1028700" y="2807894"/>
            <a:ext cx="16230600" cy="7446249"/>
          </a:xfrm>
          <a:prstGeom prst="rect">
            <a:avLst/>
          </a:prstGeom>
        </p:spPr>
        <p:txBody>
          <a:bodyPr lIns="0" tIns="0" rIns="0" bIns="0" rtlCol="0" anchor="t">
            <a:spAutoFit/>
          </a:bodyPr>
          <a:lstStyle/>
          <a:p>
            <a:pPr algn="l">
              <a:lnSpc>
                <a:spcPts val="3240"/>
              </a:lnSpc>
            </a:pPr>
            <a:r>
              <a:rPr lang="en-US" sz="3000">
                <a:solidFill>
                  <a:srgbClr val="000000"/>
                </a:solidFill>
                <a:latin typeface="Calibri (MS)"/>
                <a:ea typeface="Calibri (MS)"/>
                <a:cs typeface="Calibri (MS)"/>
                <a:sym typeface="Calibri (MS)"/>
              </a:rPr>
              <a:t>When a resident sends a message through Northamptonshire Talking, it is handled carefully and professionally</a:t>
            </a:r>
          </a:p>
          <a:p>
            <a:pPr algn="l">
              <a:lnSpc>
                <a:spcPts val="3240"/>
              </a:lnSpc>
            </a:pPr>
            <a:endParaRPr lang="en-US" sz="3000">
              <a:solidFill>
                <a:srgbClr val="000000"/>
              </a:solidFill>
              <a:latin typeface="Calibri (MS)"/>
              <a:ea typeface="Calibri (MS)"/>
              <a:cs typeface="Calibri (MS)"/>
              <a:sym typeface="Calibri (MS)"/>
            </a:endParaRPr>
          </a:p>
          <a:p>
            <a:pPr algn="l">
              <a:lnSpc>
                <a:spcPts val="3240"/>
              </a:lnSpc>
            </a:pPr>
            <a:r>
              <a:rPr lang="en-US" sz="3000" b="1">
                <a:solidFill>
                  <a:srgbClr val="000000"/>
                </a:solidFill>
                <a:latin typeface="Calibri (MS) Bold"/>
                <a:ea typeface="Calibri (MS) Bold"/>
                <a:cs typeface="Calibri (MS) Bold"/>
                <a:sym typeface="Calibri (MS) Bold"/>
              </a:rPr>
              <a:t>What happens next:</a:t>
            </a:r>
          </a:p>
          <a:p>
            <a:pPr marL="647700" lvl="1" indent="-323850" algn="l">
              <a:lnSpc>
                <a:spcPts val="3240"/>
              </a:lnSpc>
              <a:buFont typeface="Arial"/>
              <a:buChar char="•"/>
            </a:pPr>
            <a:r>
              <a:rPr lang="en-US" sz="3000">
                <a:solidFill>
                  <a:srgbClr val="000000"/>
                </a:solidFill>
                <a:latin typeface="Calibri (MS)"/>
                <a:ea typeface="Calibri (MS)"/>
                <a:cs typeface="Calibri (MS)"/>
                <a:sym typeface="Calibri (MS)"/>
              </a:rPr>
              <a:t>Messages go into a secure central inbox</a:t>
            </a:r>
          </a:p>
          <a:p>
            <a:pPr marL="647700" lvl="1" indent="-323850" algn="l">
              <a:lnSpc>
                <a:spcPts val="3240"/>
              </a:lnSpc>
              <a:spcBef>
                <a:spcPct val="0"/>
              </a:spcBef>
              <a:buFont typeface="Arial"/>
              <a:buChar char="•"/>
            </a:pPr>
            <a:r>
              <a:rPr lang="en-US" sz="3000">
                <a:solidFill>
                  <a:srgbClr val="000000"/>
                </a:solidFill>
                <a:latin typeface="Calibri (MS)"/>
                <a:ea typeface="Calibri (MS)"/>
                <a:cs typeface="Calibri (MS)"/>
                <a:sym typeface="Calibri (MS)"/>
              </a:rPr>
              <a:t>They are picked up by a police officer or trained staff member</a:t>
            </a:r>
          </a:p>
          <a:p>
            <a:pPr marL="647700" lvl="1" indent="-323850" algn="l">
              <a:lnSpc>
                <a:spcPts val="3240"/>
              </a:lnSpc>
              <a:buFont typeface="Arial"/>
              <a:buChar char="•"/>
            </a:pPr>
            <a:r>
              <a:rPr lang="en-US" sz="3000">
                <a:solidFill>
                  <a:srgbClr val="000000"/>
                </a:solidFill>
                <a:latin typeface="Calibri (MS)"/>
                <a:ea typeface="Calibri (MS)"/>
                <a:cs typeface="Calibri (MS)"/>
                <a:sym typeface="Calibri (MS)"/>
              </a:rPr>
              <a:t>If needed, the message is forwarded to the appropriate team (e.g. local neighbourhood officers or specialist units)</a:t>
            </a:r>
          </a:p>
          <a:p>
            <a:pPr marL="647700" lvl="1" indent="-323850" algn="l">
              <a:lnSpc>
                <a:spcPts val="3240"/>
              </a:lnSpc>
              <a:buFont typeface="Arial"/>
              <a:buChar char="•"/>
            </a:pPr>
            <a:r>
              <a:rPr lang="en-US" sz="3000">
                <a:solidFill>
                  <a:srgbClr val="000000"/>
                </a:solidFill>
                <a:latin typeface="Calibri (MS)"/>
                <a:ea typeface="Calibri (MS)"/>
                <a:cs typeface="Calibri (MS)"/>
                <a:sym typeface="Calibri (MS)"/>
              </a:rPr>
              <a:t>All information is treated confidentially and securely</a:t>
            </a:r>
          </a:p>
          <a:p>
            <a:pPr marL="647700" lvl="1" indent="-323850" algn="l">
              <a:lnSpc>
                <a:spcPts val="3240"/>
              </a:lnSpc>
              <a:buFont typeface="Arial"/>
              <a:buChar char="•"/>
            </a:pPr>
            <a:r>
              <a:rPr lang="en-US" sz="3000">
                <a:solidFill>
                  <a:srgbClr val="000000"/>
                </a:solidFill>
                <a:latin typeface="Calibri (MS)"/>
                <a:ea typeface="Calibri (MS)"/>
                <a:cs typeface="Calibri (MS)"/>
                <a:sym typeface="Calibri (MS)"/>
              </a:rPr>
              <a:t>Officers can reply directly through the system</a:t>
            </a:r>
          </a:p>
          <a:p>
            <a:pPr marL="647700" lvl="1" indent="-323850" algn="l">
              <a:lnSpc>
                <a:spcPts val="3240"/>
              </a:lnSpc>
              <a:buFont typeface="Arial"/>
              <a:buChar char="•"/>
            </a:pPr>
            <a:r>
              <a:rPr lang="en-US" sz="3000">
                <a:solidFill>
                  <a:srgbClr val="000000"/>
                </a:solidFill>
                <a:latin typeface="Calibri (MS)"/>
                <a:ea typeface="Calibri (MS)"/>
                <a:cs typeface="Calibri (MS)"/>
                <a:sym typeface="Calibri (MS)"/>
              </a:rPr>
              <a:t>The resident has an open, ongoing line of communication</a:t>
            </a:r>
          </a:p>
          <a:p>
            <a:pPr algn="l">
              <a:lnSpc>
                <a:spcPts val="3240"/>
              </a:lnSpc>
            </a:pPr>
            <a:endParaRPr lang="en-US" sz="3000">
              <a:solidFill>
                <a:srgbClr val="000000"/>
              </a:solidFill>
              <a:latin typeface="Calibri (MS)"/>
              <a:ea typeface="Calibri (MS)"/>
              <a:cs typeface="Calibri (MS)"/>
              <a:sym typeface="Calibri (MS)"/>
            </a:endParaRPr>
          </a:p>
          <a:p>
            <a:pPr algn="l">
              <a:lnSpc>
                <a:spcPts val="3240"/>
              </a:lnSpc>
              <a:spcBef>
                <a:spcPct val="0"/>
              </a:spcBef>
            </a:pPr>
            <a:r>
              <a:rPr lang="en-US" sz="3000" b="1">
                <a:solidFill>
                  <a:srgbClr val="000000"/>
                </a:solidFill>
                <a:latin typeface="Calibri (MS) Bold"/>
                <a:ea typeface="Calibri (MS) Bold"/>
                <a:cs typeface="Calibri (MS) Bold"/>
                <a:sym typeface="Calibri (MS) Bold"/>
              </a:rPr>
              <a:t>Why this matters:</a:t>
            </a:r>
          </a:p>
          <a:p>
            <a:pPr marL="647700" lvl="1" indent="-323850" algn="l">
              <a:lnSpc>
                <a:spcPts val="3240"/>
              </a:lnSpc>
              <a:spcBef>
                <a:spcPct val="0"/>
              </a:spcBef>
              <a:buFont typeface="Arial"/>
              <a:buChar char="•"/>
            </a:pPr>
            <a:r>
              <a:rPr lang="en-US" sz="3000">
                <a:solidFill>
                  <a:srgbClr val="000000"/>
                </a:solidFill>
                <a:latin typeface="Calibri (MS)"/>
                <a:ea typeface="Calibri (MS)"/>
                <a:cs typeface="Calibri (MS)"/>
                <a:sym typeface="Calibri (MS)"/>
              </a:rPr>
              <a:t>Information reaches the right people quickly</a:t>
            </a:r>
          </a:p>
          <a:p>
            <a:pPr marL="647700" lvl="1" indent="-323850" algn="l">
              <a:lnSpc>
                <a:spcPts val="3240"/>
              </a:lnSpc>
              <a:spcBef>
                <a:spcPct val="0"/>
              </a:spcBef>
              <a:buFont typeface="Arial"/>
              <a:buChar char="•"/>
            </a:pPr>
            <a:r>
              <a:rPr lang="en-US" sz="3000">
                <a:solidFill>
                  <a:srgbClr val="000000"/>
                </a:solidFill>
                <a:latin typeface="Calibri (MS)"/>
                <a:ea typeface="Calibri (MS)"/>
                <a:cs typeface="Calibri (MS)"/>
                <a:sym typeface="Calibri (MS)"/>
              </a:rPr>
              <a:t>Residents don’t need to chase updates</a:t>
            </a:r>
          </a:p>
          <a:p>
            <a:pPr marL="647700" lvl="1" indent="-323850" algn="l">
              <a:lnSpc>
                <a:spcPts val="3240"/>
              </a:lnSpc>
              <a:spcBef>
                <a:spcPct val="0"/>
              </a:spcBef>
              <a:buFont typeface="Arial"/>
              <a:buChar char="•"/>
            </a:pPr>
            <a:r>
              <a:rPr lang="en-US" sz="3000">
                <a:solidFill>
                  <a:srgbClr val="000000"/>
                </a:solidFill>
                <a:latin typeface="Calibri (MS)"/>
                <a:ea typeface="Calibri (MS)"/>
                <a:cs typeface="Calibri (MS)"/>
                <a:sym typeface="Calibri (MS)"/>
              </a:rPr>
              <a:t>Encourages intelligence sharing that might not otherwise be reported</a:t>
            </a:r>
          </a:p>
          <a:p>
            <a:pPr marL="647700" lvl="1" indent="-323850" algn="l">
              <a:lnSpc>
                <a:spcPts val="3240"/>
              </a:lnSpc>
              <a:spcBef>
                <a:spcPct val="0"/>
              </a:spcBef>
              <a:buFont typeface="Arial"/>
              <a:buChar char="•"/>
            </a:pPr>
            <a:r>
              <a:rPr lang="en-US" sz="3000">
                <a:solidFill>
                  <a:srgbClr val="000000"/>
                </a:solidFill>
                <a:latin typeface="Calibri (MS)"/>
                <a:ea typeface="Calibri (MS)"/>
                <a:cs typeface="Calibri (MS)"/>
                <a:sym typeface="Calibri (MS)"/>
              </a:rPr>
              <a:t>Builds trust through safe, two‑way communication</a:t>
            </a:r>
          </a:p>
          <a:p>
            <a:pPr algn="l">
              <a:lnSpc>
                <a:spcPts val="3240"/>
              </a:lnSpc>
              <a:spcBef>
                <a:spcPct val="0"/>
              </a:spcBef>
            </a:pPr>
            <a:endParaRPr lang="en-US" sz="3000">
              <a:solidFill>
                <a:srgbClr val="000000"/>
              </a:solidFill>
              <a:latin typeface="Calibri (MS)"/>
              <a:ea typeface="Calibri (MS)"/>
              <a:cs typeface="Calibri (MS)"/>
              <a:sym typeface="Calibri (MS)"/>
            </a:endParaRPr>
          </a:p>
        </p:txBody>
      </p:sp>
      <p:sp>
        <p:nvSpPr>
          <p:cNvPr id="6" name="TextBox 6"/>
          <p:cNvSpPr txBox="1"/>
          <p:nvPr/>
        </p:nvSpPr>
        <p:spPr>
          <a:xfrm>
            <a:off x="1028700" y="579915"/>
            <a:ext cx="15943011" cy="968340"/>
          </a:xfrm>
          <a:prstGeom prst="rect">
            <a:avLst/>
          </a:prstGeom>
        </p:spPr>
        <p:txBody>
          <a:bodyPr lIns="0" tIns="0" rIns="0" bIns="0" rtlCol="0" anchor="t">
            <a:spAutoFit/>
          </a:bodyPr>
          <a:lstStyle/>
          <a:p>
            <a:pPr algn="l">
              <a:lnSpc>
                <a:spcPts val="7000"/>
              </a:lnSpc>
            </a:pPr>
            <a:r>
              <a:rPr lang="en-US" sz="5000" b="1">
                <a:solidFill>
                  <a:srgbClr val="FFFFFF"/>
                </a:solidFill>
                <a:latin typeface="Calibri (MS) Bold"/>
                <a:ea typeface="Calibri (MS) Bold"/>
                <a:cs typeface="Calibri (MS) Bold"/>
                <a:sym typeface="Calibri (MS) Bold"/>
              </a:rPr>
              <a:t>What happens with my message?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2573522"/>
            <a:chOff x="0" y="0"/>
            <a:chExt cx="24384000" cy="3431362"/>
          </a:xfrm>
        </p:grpSpPr>
        <p:sp>
          <p:nvSpPr>
            <p:cNvPr id="3" name="Freeform 3"/>
            <p:cNvSpPr/>
            <p:nvPr/>
          </p:nvSpPr>
          <p:spPr>
            <a:xfrm>
              <a:off x="0" y="0"/>
              <a:ext cx="24384000" cy="3431413"/>
            </a:xfrm>
            <a:custGeom>
              <a:avLst/>
              <a:gdLst/>
              <a:ahLst/>
              <a:cxnLst/>
              <a:rect l="l" t="t" r="r" b="b"/>
              <a:pathLst>
                <a:path w="24384000" h="3431413">
                  <a:moveTo>
                    <a:pt x="0" y="0"/>
                  </a:moveTo>
                  <a:lnTo>
                    <a:pt x="24384000" y="0"/>
                  </a:lnTo>
                  <a:lnTo>
                    <a:pt x="24384000" y="3431413"/>
                  </a:lnTo>
                  <a:lnTo>
                    <a:pt x="0" y="3431413"/>
                  </a:lnTo>
                  <a:close/>
                </a:path>
              </a:pathLst>
            </a:custGeom>
            <a:solidFill>
              <a:srgbClr val="131B4D"/>
            </a:solidFill>
          </p:spPr>
          <p:txBody>
            <a:bodyPr/>
            <a:lstStyle/>
            <a:p>
              <a:endParaRPr lang="en-GB"/>
            </a:p>
          </p:txBody>
        </p:sp>
      </p:grpSp>
      <p:sp>
        <p:nvSpPr>
          <p:cNvPr id="4" name="Freeform 4"/>
          <p:cNvSpPr/>
          <p:nvPr/>
        </p:nvSpPr>
        <p:spPr>
          <a:xfrm>
            <a:off x="14705276" y="9468031"/>
            <a:ext cx="3152537" cy="466449"/>
          </a:xfrm>
          <a:custGeom>
            <a:avLst/>
            <a:gdLst/>
            <a:ahLst/>
            <a:cxnLst/>
            <a:rect l="l" t="t" r="r" b="b"/>
            <a:pathLst>
              <a:path w="3152537" h="466449">
                <a:moveTo>
                  <a:pt x="0" y="0"/>
                </a:moveTo>
                <a:lnTo>
                  <a:pt x="3152537" y="0"/>
                </a:lnTo>
                <a:lnTo>
                  <a:pt x="3152537" y="466449"/>
                </a:lnTo>
                <a:lnTo>
                  <a:pt x="0" y="466449"/>
                </a:lnTo>
                <a:lnTo>
                  <a:pt x="0" y="0"/>
                </a:lnTo>
                <a:close/>
              </a:path>
            </a:pathLst>
          </a:custGeom>
          <a:blipFill>
            <a:blip r:embed="rId2"/>
            <a:stretch>
              <a:fillRect b="-95"/>
            </a:stretch>
          </a:blipFill>
        </p:spPr>
        <p:txBody>
          <a:bodyPr/>
          <a:lstStyle/>
          <a:p>
            <a:endParaRPr lang="en-GB"/>
          </a:p>
        </p:txBody>
      </p:sp>
      <p:sp>
        <p:nvSpPr>
          <p:cNvPr id="5" name="TextBox 5"/>
          <p:cNvSpPr txBox="1"/>
          <p:nvPr/>
        </p:nvSpPr>
        <p:spPr>
          <a:xfrm>
            <a:off x="1028700" y="2807894"/>
            <a:ext cx="16230600" cy="5808037"/>
          </a:xfrm>
          <a:prstGeom prst="rect">
            <a:avLst/>
          </a:prstGeom>
        </p:spPr>
        <p:txBody>
          <a:bodyPr lIns="0" tIns="0" rIns="0" bIns="0" rtlCol="0" anchor="t">
            <a:spAutoFit/>
          </a:bodyPr>
          <a:lstStyle/>
          <a:p>
            <a:pPr algn="l">
              <a:lnSpc>
                <a:spcPts val="3240"/>
              </a:lnSpc>
            </a:pPr>
            <a:r>
              <a:rPr lang="en-US" sz="3000">
                <a:solidFill>
                  <a:srgbClr val="000000"/>
                </a:solidFill>
                <a:latin typeface="Calibri (MS)"/>
                <a:ea typeface="Calibri (MS)"/>
                <a:cs typeface="Calibri (MS)"/>
                <a:sym typeface="Calibri (MS)"/>
              </a:rPr>
              <a:t>Northamptonshire Talking is used to run short, local surveys so residents can have their say</a:t>
            </a:r>
          </a:p>
          <a:p>
            <a:pPr algn="l">
              <a:lnSpc>
                <a:spcPts val="3240"/>
              </a:lnSpc>
            </a:pPr>
            <a:endParaRPr lang="en-US" sz="3000">
              <a:solidFill>
                <a:srgbClr val="000000"/>
              </a:solidFill>
              <a:latin typeface="Calibri (MS)"/>
              <a:ea typeface="Calibri (MS)"/>
              <a:cs typeface="Calibri (MS)"/>
              <a:sym typeface="Calibri (MS)"/>
            </a:endParaRPr>
          </a:p>
          <a:p>
            <a:pPr algn="l">
              <a:lnSpc>
                <a:spcPts val="3240"/>
              </a:lnSpc>
              <a:spcBef>
                <a:spcPct val="0"/>
              </a:spcBef>
            </a:pPr>
            <a:r>
              <a:rPr lang="en-US" sz="3000" b="1">
                <a:solidFill>
                  <a:srgbClr val="000000"/>
                </a:solidFill>
                <a:latin typeface="Calibri (MS) Bold"/>
                <a:ea typeface="Calibri (MS) Bold"/>
                <a:cs typeface="Calibri (MS) Bold"/>
                <a:sym typeface="Calibri (MS) Bold"/>
              </a:rPr>
              <a:t>Surveys help police understand:</a:t>
            </a:r>
          </a:p>
          <a:p>
            <a:pPr marL="647700" lvl="1" indent="-323850" algn="l">
              <a:lnSpc>
                <a:spcPts val="3240"/>
              </a:lnSpc>
              <a:buFont typeface="Arial"/>
              <a:buChar char="•"/>
            </a:pPr>
            <a:r>
              <a:rPr lang="en-US" sz="3000">
                <a:solidFill>
                  <a:srgbClr val="000000"/>
                </a:solidFill>
                <a:latin typeface="Calibri (MS)"/>
                <a:ea typeface="Calibri (MS)"/>
                <a:cs typeface="Calibri (MS)"/>
                <a:sym typeface="Calibri (MS)"/>
              </a:rPr>
              <a:t>What issues matter most in each community</a:t>
            </a:r>
          </a:p>
          <a:p>
            <a:pPr marL="647700" lvl="1" indent="-323850" algn="l">
              <a:lnSpc>
                <a:spcPts val="3240"/>
              </a:lnSpc>
              <a:buFont typeface="Arial"/>
              <a:buChar char="•"/>
            </a:pPr>
            <a:r>
              <a:rPr lang="en-US" sz="3000">
                <a:solidFill>
                  <a:srgbClr val="000000"/>
                </a:solidFill>
                <a:latin typeface="Calibri (MS)"/>
                <a:ea typeface="Calibri (MS)"/>
                <a:cs typeface="Calibri (MS)"/>
                <a:sym typeface="Calibri (MS)"/>
              </a:rPr>
              <a:t>How safe people feel</a:t>
            </a:r>
          </a:p>
          <a:p>
            <a:pPr marL="647700" lvl="1" indent="-323850" algn="l">
              <a:lnSpc>
                <a:spcPts val="3240"/>
              </a:lnSpc>
              <a:buFont typeface="Arial"/>
              <a:buChar char="•"/>
            </a:pPr>
            <a:r>
              <a:rPr lang="en-US" sz="3000">
                <a:solidFill>
                  <a:srgbClr val="000000"/>
                </a:solidFill>
                <a:latin typeface="Calibri (MS)"/>
                <a:ea typeface="Calibri (MS)"/>
                <a:cs typeface="Calibri (MS)"/>
                <a:sym typeface="Calibri (MS)"/>
              </a:rPr>
              <a:t>Where patrols and resources should be focused</a:t>
            </a:r>
          </a:p>
          <a:p>
            <a:pPr marL="647700" lvl="1" indent="-323850" algn="l">
              <a:lnSpc>
                <a:spcPts val="3240"/>
              </a:lnSpc>
              <a:buFont typeface="Arial"/>
              <a:buChar char="•"/>
            </a:pPr>
            <a:r>
              <a:rPr lang="en-US" sz="3000">
                <a:solidFill>
                  <a:srgbClr val="000000"/>
                </a:solidFill>
                <a:latin typeface="Calibri (MS)"/>
                <a:ea typeface="Calibri (MS)"/>
                <a:cs typeface="Calibri (MS)"/>
                <a:sym typeface="Calibri (MS)"/>
              </a:rPr>
              <a:t>Whether policing activity is working</a:t>
            </a:r>
          </a:p>
          <a:p>
            <a:pPr algn="l">
              <a:lnSpc>
                <a:spcPts val="3240"/>
              </a:lnSpc>
            </a:pPr>
            <a:endParaRPr lang="en-US" sz="3000">
              <a:solidFill>
                <a:srgbClr val="000000"/>
              </a:solidFill>
              <a:latin typeface="Calibri (MS)"/>
              <a:ea typeface="Calibri (MS)"/>
              <a:cs typeface="Calibri (MS)"/>
              <a:sym typeface="Calibri (MS)"/>
            </a:endParaRPr>
          </a:p>
          <a:p>
            <a:pPr algn="l">
              <a:lnSpc>
                <a:spcPts val="3240"/>
              </a:lnSpc>
            </a:pPr>
            <a:r>
              <a:rPr lang="en-US" sz="3000" b="1">
                <a:solidFill>
                  <a:srgbClr val="000000"/>
                </a:solidFill>
                <a:latin typeface="Calibri (MS) Bold"/>
                <a:ea typeface="Calibri (MS) Bold"/>
                <a:cs typeface="Calibri (MS) Bold"/>
                <a:sym typeface="Calibri (MS) Bold"/>
              </a:rPr>
              <a:t>Our survey examples:</a:t>
            </a:r>
          </a:p>
          <a:p>
            <a:pPr marL="647700" lvl="1" indent="-323850" algn="l">
              <a:lnSpc>
                <a:spcPts val="3240"/>
              </a:lnSpc>
              <a:buFont typeface="Arial"/>
              <a:buChar char="•"/>
            </a:pPr>
            <a:r>
              <a:rPr lang="en-US" sz="3000">
                <a:solidFill>
                  <a:srgbClr val="000000"/>
                </a:solidFill>
                <a:latin typeface="Calibri (MS)"/>
                <a:ea typeface="Calibri (MS)"/>
                <a:cs typeface="Calibri (MS)"/>
                <a:sym typeface="Calibri (MS)"/>
              </a:rPr>
              <a:t>Locally Identified Priorities Survey (LIPs)- inform local priorities set every 6 months</a:t>
            </a:r>
          </a:p>
          <a:p>
            <a:pPr marL="647700" lvl="1" indent="-323850" algn="l">
              <a:lnSpc>
                <a:spcPts val="3240"/>
              </a:lnSpc>
              <a:buFont typeface="Arial"/>
              <a:buChar char="•"/>
            </a:pPr>
            <a:r>
              <a:rPr lang="en-US" sz="3000">
                <a:solidFill>
                  <a:srgbClr val="000000"/>
                </a:solidFill>
                <a:latin typeface="Calibri (MS)"/>
                <a:ea typeface="Calibri (MS)"/>
                <a:cs typeface="Calibri (MS)"/>
                <a:sym typeface="Calibri (MS)"/>
              </a:rPr>
              <a:t>Surveillance survey- tell us if you have CCTV so we can contact you quickly</a:t>
            </a:r>
          </a:p>
          <a:p>
            <a:pPr marL="647700" lvl="1" indent="-323850" algn="l">
              <a:lnSpc>
                <a:spcPts val="3240"/>
              </a:lnSpc>
              <a:buFont typeface="Arial"/>
              <a:buChar char="•"/>
            </a:pPr>
            <a:r>
              <a:rPr lang="en-US" sz="3000">
                <a:solidFill>
                  <a:srgbClr val="000000"/>
                </a:solidFill>
                <a:latin typeface="Calibri (MS)"/>
                <a:ea typeface="Calibri (MS)"/>
                <a:cs typeface="Calibri (MS)"/>
                <a:sym typeface="Calibri (MS)"/>
              </a:rPr>
              <a:t>Clear Hold Build area surveys</a:t>
            </a:r>
          </a:p>
          <a:p>
            <a:pPr algn="l">
              <a:lnSpc>
                <a:spcPts val="3240"/>
              </a:lnSpc>
              <a:spcBef>
                <a:spcPct val="0"/>
              </a:spcBef>
            </a:pPr>
            <a:endParaRPr lang="en-US" sz="3000">
              <a:solidFill>
                <a:srgbClr val="000000"/>
              </a:solidFill>
              <a:latin typeface="Calibri (MS)"/>
              <a:ea typeface="Calibri (MS)"/>
              <a:cs typeface="Calibri (MS)"/>
              <a:sym typeface="Calibri (MS)"/>
            </a:endParaRPr>
          </a:p>
          <a:p>
            <a:pPr algn="l">
              <a:lnSpc>
                <a:spcPts val="3240"/>
              </a:lnSpc>
              <a:spcBef>
                <a:spcPct val="0"/>
              </a:spcBef>
            </a:pPr>
            <a:endParaRPr lang="en-US" sz="3000">
              <a:solidFill>
                <a:srgbClr val="000000"/>
              </a:solidFill>
              <a:latin typeface="Calibri (MS)"/>
              <a:ea typeface="Calibri (MS)"/>
              <a:cs typeface="Calibri (MS)"/>
              <a:sym typeface="Calibri (MS)"/>
            </a:endParaRPr>
          </a:p>
        </p:txBody>
      </p:sp>
      <p:sp>
        <p:nvSpPr>
          <p:cNvPr id="6" name="TextBox 6"/>
          <p:cNvSpPr txBox="1"/>
          <p:nvPr/>
        </p:nvSpPr>
        <p:spPr>
          <a:xfrm>
            <a:off x="1028700" y="579915"/>
            <a:ext cx="15943011" cy="968340"/>
          </a:xfrm>
          <a:prstGeom prst="rect">
            <a:avLst/>
          </a:prstGeom>
        </p:spPr>
        <p:txBody>
          <a:bodyPr lIns="0" tIns="0" rIns="0" bIns="0" rtlCol="0" anchor="t">
            <a:spAutoFit/>
          </a:bodyPr>
          <a:lstStyle/>
          <a:p>
            <a:pPr algn="l">
              <a:lnSpc>
                <a:spcPts val="7000"/>
              </a:lnSpc>
            </a:pPr>
            <a:r>
              <a:rPr lang="en-US" sz="5000" b="1">
                <a:solidFill>
                  <a:srgbClr val="FFFFFF"/>
                </a:solidFill>
                <a:latin typeface="Calibri (MS) Bold"/>
                <a:ea typeface="Calibri (MS) Bold"/>
                <a:cs typeface="Calibri (MS) Bold"/>
                <a:sym typeface="Calibri (MS) Bold"/>
              </a:rPr>
              <a:t>How do I have my say through surveys?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2573522"/>
            <a:chOff x="0" y="0"/>
            <a:chExt cx="24384000" cy="3431362"/>
          </a:xfrm>
        </p:grpSpPr>
        <p:sp>
          <p:nvSpPr>
            <p:cNvPr id="3" name="Freeform 3"/>
            <p:cNvSpPr/>
            <p:nvPr/>
          </p:nvSpPr>
          <p:spPr>
            <a:xfrm>
              <a:off x="0" y="0"/>
              <a:ext cx="24384000" cy="3431413"/>
            </a:xfrm>
            <a:custGeom>
              <a:avLst/>
              <a:gdLst/>
              <a:ahLst/>
              <a:cxnLst/>
              <a:rect l="l" t="t" r="r" b="b"/>
              <a:pathLst>
                <a:path w="24384000" h="3431413">
                  <a:moveTo>
                    <a:pt x="0" y="0"/>
                  </a:moveTo>
                  <a:lnTo>
                    <a:pt x="24384000" y="0"/>
                  </a:lnTo>
                  <a:lnTo>
                    <a:pt x="24384000" y="3431413"/>
                  </a:lnTo>
                  <a:lnTo>
                    <a:pt x="0" y="3431413"/>
                  </a:lnTo>
                  <a:close/>
                </a:path>
              </a:pathLst>
            </a:custGeom>
            <a:solidFill>
              <a:srgbClr val="131B4D"/>
            </a:solidFill>
          </p:spPr>
          <p:txBody>
            <a:bodyPr/>
            <a:lstStyle/>
            <a:p>
              <a:endParaRPr lang="en-GB"/>
            </a:p>
          </p:txBody>
        </p:sp>
      </p:grpSp>
      <p:sp>
        <p:nvSpPr>
          <p:cNvPr id="4" name="Freeform 4"/>
          <p:cNvSpPr/>
          <p:nvPr/>
        </p:nvSpPr>
        <p:spPr>
          <a:xfrm>
            <a:off x="14705276" y="9468031"/>
            <a:ext cx="3152537" cy="466449"/>
          </a:xfrm>
          <a:custGeom>
            <a:avLst/>
            <a:gdLst/>
            <a:ahLst/>
            <a:cxnLst/>
            <a:rect l="l" t="t" r="r" b="b"/>
            <a:pathLst>
              <a:path w="3152537" h="466449">
                <a:moveTo>
                  <a:pt x="0" y="0"/>
                </a:moveTo>
                <a:lnTo>
                  <a:pt x="3152537" y="0"/>
                </a:lnTo>
                <a:lnTo>
                  <a:pt x="3152537" y="466449"/>
                </a:lnTo>
                <a:lnTo>
                  <a:pt x="0" y="466449"/>
                </a:lnTo>
                <a:lnTo>
                  <a:pt x="0" y="0"/>
                </a:lnTo>
                <a:close/>
              </a:path>
            </a:pathLst>
          </a:custGeom>
          <a:blipFill>
            <a:blip r:embed="rId2"/>
            <a:stretch>
              <a:fillRect b="-95"/>
            </a:stretch>
          </a:blipFill>
        </p:spPr>
        <p:txBody>
          <a:bodyPr/>
          <a:lstStyle/>
          <a:p>
            <a:endParaRPr lang="en-GB"/>
          </a:p>
        </p:txBody>
      </p:sp>
      <p:sp>
        <p:nvSpPr>
          <p:cNvPr id="5" name="TextBox 5"/>
          <p:cNvSpPr txBox="1"/>
          <p:nvPr/>
        </p:nvSpPr>
        <p:spPr>
          <a:xfrm>
            <a:off x="1028700" y="2807894"/>
            <a:ext cx="16230600" cy="6217590"/>
          </a:xfrm>
          <a:prstGeom prst="rect">
            <a:avLst/>
          </a:prstGeom>
        </p:spPr>
        <p:txBody>
          <a:bodyPr lIns="0" tIns="0" rIns="0" bIns="0" rtlCol="0" anchor="t">
            <a:spAutoFit/>
          </a:bodyPr>
          <a:lstStyle/>
          <a:p>
            <a:pPr algn="l">
              <a:lnSpc>
                <a:spcPts val="3240"/>
              </a:lnSpc>
            </a:pPr>
            <a:r>
              <a:rPr lang="en-US" sz="3000" b="1">
                <a:solidFill>
                  <a:srgbClr val="000000"/>
                </a:solidFill>
                <a:latin typeface="Calibri (MS) Bold"/>
                <a:ea typeface="Calibri (MS) Bold"/>
                <a:cs typeface="Calibri (MS) Bold"/>
                <a:sym typeface="Calibri (MS) Bold"/>
              </a:rPr>
              <a:t>What is required:</a:t>
            </a:r>
          </a:p>
          <a:p>
            <a:pPr marL="647700" lvl="1" indent="-323850" algn="l">
              <a:lnSpc>
                <a:spcPts val="3240"/>
              </a:lnSpc>
              <a:buFont typeface="Arial"/>
              <a:buChar char="•"/>
            </a:pPr>
            <a:r>
              <a:rPr lang="en-US" sz="3000">
                <a:solidFill>
                  <a:srgbClr val="000000"/>
                </a:solidFill>
                <a:latin typeface="Calibri (MS)"/>
                <a:ea typeface="Calibri (MS)"/>
                <a:cs typeface="Calibri (MS)"/>
                <a:sym typeface="Calibri (MS)"/>
              </a:rPr>
              <a:t>Name</a:t>
            </a:r>
          </a:p>
          <a:p>
            <a:pPr marL="647700" lvl="1" indent="-323850" algn="l">
              <a:lnSpc>
                <a:spcPts val="3240"/>
              </a:lnSpc>
              <a:buFont typeface="Arial"/>
              <a:buChar char="•"/>
            </a:pPr>
            <a:r>
              <a:rPr lang="en-US" sz="3000">
                <a:solidFill>
                  <a:srgbClr val="000000"/>
                </a:solidFill>
                <a:latin typeface="Calibri (MS)"/>
                <a:ea typeface="Calibri (MS)"/>
                <a:cs typeface="Calibri (MS)"/>
                <a:sym typeface="Calibri (MS)"/>
              </a:rPr>
              <a:t>Email address and optional phone number</a:t>
            </a:r>
          </a:p>
          <a:p>
            <a:pPr marL="647700" lvl="1" indent="-323850" algn="l">
              <a:lnSpc>
                <a:spcPts val="3240"/>
              </a:lnSpc>
              <a:buFont typeface="Arial"/>
              <a:buChar char="•"/>
            </a:pPr>
            <a:r>
              <a:rPr lang="en-US" sz="3000">
                <a:solidFill>
                  <a:srgbClr val="000000"/>
                </a:solidFill>
                <a:latin typeface="Calibri (MS)"/>
                <a:ea typeface="Calibri (MS)"/>
                <a:cs typeface="Calibri (MS)"/>
                <a:sym typeface="Calibri (MS)"/>
              </a:rPr>
              <a:t>Address and postcode- messaging is post code based</a:t>
            </a:r>
          </a:p>
          <a:p>
            <a:pPr algn="l">
              <a:lnSpc>
                <a:spcPts val="3240"/>
              </a:lnSpc>
            </a:pPr>
            <a:endParaRPr lang="en-US" sz="3000">
              <a:solidFill>
                <a:srgbClr val="000000"/>
              </a:solidFill>
              <a:latin typeface="Calibri (MS)"/>
              <a:ea typeface="Calibri (MS)"/>
              <a:cs typeface="Calibri (MS)"/>
              <a:sym typeface="Calibri (MS)"/>
            </a:endParaRPr>
          </a:p>
          <a:p>
            <a:pPr algn="l">
              <a:lnSpc>
                <a:spcPts val="3240"/>
              </a:lnSpc>
            </a:pPr>
            <a:r>
              <a:rPr lang="en-US" sz="3000" b="1">
                <a:solidFill>
                  <a:srgbClr val="000000"/>
                </a:solidFill>
                <a:latin typeface="Calibri (MS) Bold"/>
                <a:ea typeface="Calibri (MS) Bold"/>
                <a:cs typeface="Calibri (MS) Bold"/>
                <a:sym typeface="Calibri (MS) Bold"/>
              </a:rPr>
              <a:t>Signing up is quick and easy:</a:t>
            </a:r>
          </a:p>
          <a:p>
            <a:pPr marL="647700" lvl="1" indent="-323850" algn="l">
              <a:lnSpc>
                <a:spcPts val="3240"/>
              </a:lnSpc>
              <a:buAutoNum type="arabicPeriod"/>
            </a:pPr>
            <a:r>
              <a:rPr lang="en-US" sz="3000">
                <a:solidFill>
                  <a:srgbClr val="000000"/>
                </a:solidFill>
                <a:latin typeface="Calibri (MS)"/>
                <a:ea typeface="Calibri (MS)"/>
                <a:cs typeface="Calibri (MS)"/>
                <a:sym typeface="Calibri (MS)"/>
              </a:rPr>
              <a:t>Visit https://northamptonshiretalking.co.uk </a:t>
            </a:r>
            <a:r>
              <a:rPr lang="en-US" sz="3000" b="1">
                <a:solidFill>
                  <a:srgbClr val="000000"/>
                </a:solidFill>
                <a:latin typeface="Calibri (MS) Bold"/>
                <a:ea typeface="Calibri (MS) Bold"/>
                <a:cs typeface="Calibri (MS) Bold"/>
                <a:sym typeface="Calibri (MS) Bold"/>
              </a:rPr>
              <a:t>or</a:t>
            </a:r>
            <a:r>
              <a:rPr lang="en-US" sz="3000">
                <a:solidFill>
                  <a:srgbClr val="000000"/>
                </a:solidFill>
                <a:latin typeface="Calibri (MS)"/>
                <a:ea typeface="Calibri (MS)"/>
                <a:cs typeface="Calibri (MS)"/>
                <a:sym typeface="Calibri (MS)"/>
              </a:rPr>
              <a:t> provide the above details to an officer</a:t>
            </a:r>
          </a:p>
          <a:p>
            <a:pPr marL="647700" lvl="1" indent="-323850" algn="l">
              <a:lnSpc>
                <a:spcPts val="3240"/>
              </a:lnSpc>
              <a:buAutoNum type="arabicPeriod"/>
            </a:pPr>
            <a:r>
              <a:rPr lang="en-US" sz="3000">
                <a:solidFill>
                  <a:srgbClr val="000000"/>
                </a:solidFill>
                <a:latin typeface="Calibri (MS)"/>
                <a:ea typeface="Calibri (MS)"/>
                <a:cs typeface="Calibri (MS)"/>
                <a:sym typeface="Calibri (MS)"/>
              </a:rPr>
              <a:t>Enter your details</a:t>
            </a:r>
          </a:p>
          <a:p>
            <a:pPr marL="647700" lvl="1" indent="-323850" algn="l">
              <a:lnSpc>
                <a:spcPts val="3240"/>
              </a:lnSpc>
              <a:buAutoNum type="arabicPeriod"/>
            </a:pPr>
            <a:r>
              <a:rPr lang="en-US" sz="3000">
                <a:solidFill>
                  <a:srgbClr val="000000"/>
                </a:solidFill>
                <a:latin typeface="Calibri (MS)"/>
                <a:ea typeface="Calibri (MS)"/>
                <a:cs typeface="Calibri (MS)"/>
                <a:sym typeface="Calibri (MS)"/>
              </a:rPr>
              <a:t>Choose your location and interests</a:t>
            </a:r>
          </a:p>
          <a:p>
            <a:pPr marL="647700" lvl="1" indent="-323850" algn="l">
              <a:lnSpc>
                <a:spcPts val="3240"/>
              </a:lnSpc>
              <a:buAutoNum type="arabicPeriod"/>
            </a:pPr>
            <a:r>
              <a:rPr lang="en-US" sz="3000">
                <a:solidFill>
                  <a:srgbClr val="000000"/>
                </a:solidFill>
                <a:latin typeface="Calibri (MS)"/>
                <a:ea typeface="Calibri (MS)"/>
                <a:cs typeface="Calibri (MS)"/>
                <a:sym typeface="Calibri (MS)"/>
              </a:rPr>
              <a:t>Activate your account</a:t>
            </a:r>
          </a:p>
          <a:p>
            <a:pPr algn="l">
              <a:lnSpc>
                <a:spcPts val="3240"/>
              </a:lnSpc>
            </a:pPr>
            <a:endParaRPr lang="en-US" sz="3000">
              <a:solidFill>
                <a:srgbClr val="000000"/>
              </a:solidFill>
              <a:latin typeface="Calibri (MS)"/>
              <a:ea typeface="Calibri (MS)"/>
              <a:cs typeface="Calibri (MS)"/>
              <a:sym typeface="Calibri (MS)"/>
            </a:endParaRPr>
          </a:p>
          <a:p>
            <a:pPr algn="l">
              <a:lnSpc>
                <a:spcPts val="3240"/>
              </a:lnSpc>
            </a:pPr>
            <a:r>
              <a:rPr lang="en-US" sz="3000">
                <a:solidFill>
                  <a:srgbClr val="000000"/>
                </a:solidFill>
                <a:latin typeface="Calibri (MS)"/>
                <a:ea typeface="Calibri (MS)"/>
                <a:cs typeface="Calibri (MS)"/>
                <a:sym typeface="Calibri (MS)"/>
              </a:rPr>
              <a:t> ✅ Free</a:t>
            </a:r>
          </a:p>
          <a:p>
            <a:pPr algn="l">
              <a:lnSpc>
                <a:spcPts val="3240"/>
              </a:lnSpc>
            </a:pPr>
            <a:r>
              <a:rPr lang="en-US" sz="3000">
                <a:solidFill>
                  <a:srgbClr val="000000"/>
                </a:solidFill>
                <a:latin typeface="Calibri (MS)"/>
                <a:ea typeface="Calibri (MS)"/>
                <a:cs typeface="Calibri (MS)"/>
                <a:sym typeface="Calibri (MS)"/>
              </a:rPr>
              <a:t> ✅ Takes less than 2 minutes</a:t>
            </a:r>
          </a:p>
          <a:p>
            <a:pPr algn="l">
              <a:lnSpc>
                <a:spcPts val="3240"/>
              </a:lnSpc>
            </a:pPr>
            <a:r>
              <a:rPr lang="en-US" sz="3000">
                <a:solidFill>
                  <a:srgbClr val="000000"/>
                </a:solidFill>
                <a:latin typeface="Calibri (MS)"/>
                <a:ea typeface="Calibri (MS)"/>
                <a:cs typeface="Calibri (MS)"/>
                <a:sym typeface="Calibri (MS)"/>
              </a:rPr>
              <a:t> ✅ Can be updated or cancelled at any time</a:t>
            </a:r>
          </a:p>
          <a:p>
            <a:pPr algn="l">
              <a:lnSpc>
                <a:spcPts val="3240"/>
              </a:lnSpc>
            </a:pPr>
            <a:endParaRPr lang="en-US" sz="3000">
              <a:solidFill>
                <a:srgbClr val="000000"/>
              </a:solidFill>
              <a:latin typeface="Calibri (MS)"/>
              <a:ea typeface="Calibri (MS)"/>
              <a:cs typeface="Calibri (MS)"/>
              <a:sym typeface="Calibri (MS)"/>
            </a:endParaRPr>
          </a:p>
        </p:txBody>
      </p:sp>
      <p:sp>
        <p:nvSpPr>
          <p:cNvPr id="6" name="TextBox 6"/>
          <p:cNvSpPr txBox="1"/>
          <p:nvPr/>
        </p:nvSpPr>
        <p:spPr>
          <a:xfrm>
            <a:off x="1028700" y="579915"/>
            <a:ext cx="15943011" cy="968340"/>
          </a:xfrm>
          <a:prstGeom prst="rect">
            <a:avLst/>
          </a:prstGeom>
        </p:spPr>
        <p:txBody>
          <a:bodyPr lIns="0" tIns="0" rIns="0" bIns="0" rtlCol="0" anchor="t">
            <a:spAutoFit/>
          </a:bodyPr>
          <a:lstStyle/>
          <a:p>
            <a:pPr algn="l">
              <a:lnSpc>
                <a:spcPts val="7000"/>
              </a:lnSpc>
            </a:pPr>
            <a:r>
              <a:rPr lang="en-US" sz="5000" b="1">
                <a:solidFill>
                  <a:srgbClr val="FFFFFF"/>
                </a:solidFill>
                <a:latin typeface="Calibri (MS) Bold"/>
                <a:ea typeface="Calibri (MS) Bold"/>
                <a:cs typeface="Calibri (MS) Bold"/>
                <a:sym typeface="Calibri (MS) Bold"/>
              </a:rPr>
              <a:t>How do I sign up?</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882</Words>
  <Application>Microsoft Office PowerPoint</Application>
  <PresentationFormat>Custom</PresentationFormat>
  <Paragraphs>127</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Canva Sans Bold</vt:lpstr>
      <vt:lpstr>Calibri (MS)</vt:lpstr>
      <vt:lpstr>Calibri</vt:lpstr>
      <vt:lpstr>Calibri (MS) Bold</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Northamptonshire talking?</dc:title>
  <dc:creator>Butler Abi</dc:creator>
  <cp:lastModifiedBy>Harrison Greg</cp:lastModifiedBy>
  <cp:revision>2</cp:revision>
  <dcterms:created xsi:type="dcterms:W3CDTF">2006-08-16T00:00:00Z</dcterms:created>
  <dcterms:modified xsi:type="dcterms:W3CDTF">2026-05-15T11:52:25Z</dcterms:modified>
  <dc:identifier>DAHIUHi7E90</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9cd4a6a-7014-48d6-b119-9b8b87129a7e_Enabled">
    <vt:lpwstr>true</vt:lpwstr>
  </property>
  <property fmtid="{D5CDD505-2E9C-101B-9397-08002B2CF9AE}" pid="3" name="MSIP_Label_d9cd4a6a-7014-48d6-b119-9b8b87129a7e_SetDate">
    <vt:lpwstr>2026-04-30T09:55:36Z</vt:lpwstr>
  </property>
  <property fmtid="{D5CDD505-2E9C-101B-9397-08002B2CF9AE}" pid="4" name="MSIP_Label_d9cd4a6a-7014-48d6-b119-9b8b87129a7e_Method">
    <vt:lpwstr>Standard</vt:lpwstr>
  </property>
  <property fmtid="{D5CDD505-2E9C-101B-9397-08002B2CF9AE}" pid="5" name="MSIP_Label_d9cd4a6a-7014-48d6-b119-9b8b87129a7e_Name">
    <vt:lpwstr>d9cd4a6a-7014-48d6-b119-9b8b87129a7e</vt:lpwstr>
  </property>
  <property fmtid="{D5CDD505-2E9C-101B-9397-08002B2CF9AE}" pid="6" name="MSIP_Label_d9cd4a6a-7014-48d6-b119-9b8b87129a7e_SiteId">
    <vt:lpwstr>bf91f36f-ab89-4503-8c3f-04a029f837d3</vt:lpwstr>
  </property>
  <property fmtid="{D5CDD505-2E9C-101B-9397-08002B2CF9AE}" pid="7" name="MSIP_Label_d9cd4a6a-7014-48d6-b119-9b8b87129a7e_ActionId">
    <vt:lpwstr>e5147624-f120-4f68-ad6e-723f60b9bd8e</vt:lpwstr>
  </property>
  <property fmtid="{D5CDD505-2E9C-101B-9397-08002B2CF9AE}" pid="8" name="MSIP_Label_d9cd4a6a-7014-48d6-b119-9b8b87129a7e_ContentBits">
    <vt:lpwstr>0</vt:lpwstr>
  </property>
  <property fmtid="{D5CDD505-2E9C-101B-9397-08002B2CF9AE}" pid="9" name="MSIP_Label_d9cd4a6a-7014-48d6-b119-9b8b87129a7e_Tag">
    <vt:lpwstr>10, 3, 0, 1</vt:lpwstr>
  </property>
</Properties>
</file>